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9" r:id="rId4"/>
  </p:sldMasterIdLst>
  <p:notesMasterIdLst>
    <p:notesMasterId r:id="rId36"/>
  </p:notesMasterIdLst>
  <p:sldIdLst>
    <p:sldId id="2147476128" r:id="rId5"/>
    <p:sldId id="2147476143" r:id="rId6"/>
    <p:sldId id="2147476144" r:id="rId7"/>
    <p:sldId id="2140920099" r:id="rId8"/>
    <p:sldId id="269" r:id="rId9"/>
    <p:sldId id="2147476146" r:id="rId10"/>
    <p:sldId id="2147476150" r:id="rId11"/>
    <p:sldId id="3985" r:id="rId12"/>
    <p:sldId id="2147476148" r:id="rId13"/>
    <p:sldId id="2147476149" r:id="rId14"/>
    <p:sldId id="2147476145" r:id="rId15"/>
    <p:sldId id="2147476152" r:id="rId16"/>
    <p:sldId id="2147476147" r:id="rId17"/>
    <p:sldId id="3994" r:id="rId18"/>
    <p:sldId id="257" r:id="rId19"/>
    <p:sldId id="258" r:id="rId20"/>
    <p:sldId id="259" r:id="rId21"/>
    <p:sldId id="260" r:id="rId22"/>
    <p:sldId id="261" r:id="rId23"/>
    <p:sldId id="262" r:id="rId24"/>
    <p:sldId id="264" r:id="rId25"/>
    <p:sldId id="3995" r:id="rId26"/>
    <p:sldId id="3997" r:id="rId27"/>
    <p:sldId id="2147476151" r:id="rId28"/>
    <p:sldId id="2147476158" r:id="rId29"/>
    <p:sldId id="2147476159" r:id="rId30"/>
    <p:sldId id="2147476153" r:id="rId31"/>
    <p:sldId id="2147476156" r:id="rId32"/>
    <p:sldId id="2147476155" r:id="rId33"/>
    <p:sldId id="2147476154" r:id="rId34"/>
    <p:sldId id="286"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2222A33-5A5E-70CE-A0A7-7F321AA47E1D}" name="Dr. Catherine Njigua" initials="CN" userId="S::Catherine.Njigua@lvcthealth.org::5b5ee608-4753-4c11-89f8-922fc9179e6b"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Robert Kimathi" initials="RK" lastIdx="1" clrIdx="0">
    <p:extLst>
      <p:ext uri="{19B8F6BF-5375-455C-9EA6-DF929625EA0E}">
        <p15:presenceInfo xmlns:p15="http://schemas.microsoft.com/office/powerpoint/2012/main" userId="S-1-5-21-941697188-663216501-4271533306-158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80900" autoAdjust="0"/>
  </p:normalViewPr>
  <p:slideViewPr>
    <p:cSldViewPr snapToGrid="0">
      <p:cViewPr varScale="1">
        <p:scale>
          <a:sx n="70" d="100"/>
          <a:sy n="70" d="100"/>
        </p:scale>
        <p:origin x="66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C44FD2-8D86-4940-8DA4-9EAE191D5307}"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140E3468-93B1-41ED-B0CC-A460FD1AABB2}">
      <dgm:prSet phldrT="[Text]" phldr="0" custT="1"/>
      <dgm:spPr/>
      <dgm:t>
        <a:bodyPr/>
        <a:lstStyle/>
        <a:p>
          <a:r>
            <a:rPr lang="en-US" sz="2400" dirty="0"/>
            <a:t>IORPMS</a:t>
          </a:r>
        </a:p>
      </dgm:t>
    </dgm:pt>
    <dgm:pt modelId="{67105195-0EDD-4B33-A14E-C03DDD242377}" type="parTrans" cxnId="{635EB768-B521-4E29-81C7-8434C6C05EFB}">
      <dgm:prSet/>
      <dgm:spPr/>
      <dgm:t>
        <a:bodyPr/>
        <a:lstStyle/>
        <a:p>
          <a:endParaRPr lang="en-US"/>
        </a:p>
      </dgm:t>
    </dgm:pt>
    <dgm:pt modelId="{10222BA7-908F-4BD7-908F-71875CBCE573}" type="sibTrans" cxnId="{635EB768-B521-4E29-81C7-8434C6C05EFB}">
      <dgm:prSet/>
      <dgm:spPr/>
      <dgm:t>
        <a:bodyPr/>
        <a:lstStyle/>
        <a:p>
          <a:endParaRPr lang="en-US"/>
        </a:p>
      </dgm:t>
    </dgm:pt>
    <dgm:pt modelId="{12194B7D-A392-4127-A5D9-FDFC4D91DDE4}">
      <dgm:prSet phldrT="[Text]" phldr="0" custT="1"/>
      <dgm:spPr>
        <a:solidFill>
          <a:srgbClr val="7030A0"/>
        </a:solidFill>
      </dgm:spPr>
      <dgm:t>
        <a:bodyPr/>
        <a:lstStyle/>
        <a:p>
          <a:r>
            <a:rPr lang="en-US" sz="1800" dirty="0"/>
            <a:t>Malindi</a:t>
          </a:r>
        </a:p>
      </dgm:t>
    </dgm:pt>
    <dgm:pt modelId="{BAE533DF-A61D-4653-B12C-EFE40F757E1F}" type="parTrans" cxnId="{E4CEA732-28E3-4DC9-8DAF-C2C558B1F73A}">
      <dgm:prSet/>
      <dgm:spPr/>
      <dgm:t>
        <a:bodyPr/>
        <a:lstStyle/>
        <a:p>
          <a:endParaRPr lang="en-US"/>
        </a:p>
      </dgm:t>
    </dgm:pt>
    <dgm:pt modelId="{4A5D2AF9-869B-49F7-83DB-906D9B7304C9}" type="sibTrans" cxnId="{E4CEA732-28E3-4DC9-8DAF-C2C558B1F73A}">
      <dgm:prSet/>
      <dgm:spPr/>
      <dgm:t>
        <a:bodyPr/>
        <a:lstStyle/>
        <a:p>
          <a:endParaRPr lang="en-US"/>
        </a:p>
      </dgm:t>
    </dgm:pt>
    <dgm:pt modelId="{BABAA84C-00EB-4D01-839C-8A22AF082F0D}">
      <dgm:prSet phldrT="[Text]" phldr="0" custT="1"/>
      <dgm:spPr>
        <a:solidFill>
          <a:srgbClr val="7030A0"/>
        </a:solidFill>
      </dgm:spPr>
      <dgm:t>
        <a:bodyPr/>
        <a:lstStyle/>
        <a:p>
          <a:r>
            <a:rPr lang="en-US" sz="1200" dirty="0" err="1"/>
            <a:t>Watamu</a:t>
          </a:r>
          <a:endParaRPr lang="en-US" sz="1200" dirty="0"/>
        </a:p>
      </dgm:t>
    </dgm:pt>
    <dgm:pt modelId="{90B9B1F5-A495-4CD9-AD2A-E29B3DEE1D48}" type="parTrans" cxnId="{A0400A7E-AB06-4EEA-8A35-94F6AA8B4589}">
      <dgm:prSet/>
      <dgm:spPr/>
      <dgm:t>
        <a:bodyPr/>
        <a:lstStyle/>
        <a:p>
          <a:endParaRPr lang="en-US"/>
        </a:p>
      </dgm:t>
    </dgm:pt>
    <dgm:pt modelId="{BC819358-C08B-405B-9C8E-2D6CE3950387}" type="sibTrans" cxnId="{A0400A7E-AB06-4EEA-8A35-94F6AA8B4589}">
      <dgm:prSet/>
      <dgm:spPr/>
      <dgm:t>
        <a:bodyPr/>
        <a:lstStyle/>
        <a:p>
          <a:endParaRPr lang="en-US"/>
        </a:p>
      </dgm:t>
    </dgm:pt>
    <dgm:pt modelId="{1377D9EB-73FC-4E87-8314-67FDE38FE70B}">
      <dgm:prSet phldrT="[Text]" phldr="0" custT="1"/>
      <dgm:spPr>
        <a:solidFill>
          <a:srgbClr val="7030A0"/>
        </a:solidFill>
      </dgm:spPr>
      <dgm:t>
        <a:bodyPr/>
        <a:lstStyle/>
        <a:p>
          <a:r>
            <a:rPr lang="en-US" sz="1800" dirty="0" err="1"/>
            <a:t>Kisauni</a:t>
          </a:r>
          <a:endParaRPr lang="en-US" sz="1800" dirty="0"/>
        </a:p>
      </dgm:t>
    </dgm:pt>
    <dgm:pt modelId="{8D79414F-E4DE-4262-9275-16D61F79CCCB}" type="parTrans" cxnId="{B847BC55-C113-458F-99FC-DC926CBB00E0}">
      <dgm:prSet/>
      <dgm:spPr/>
      <dgm:t>
        <a:bodyPr/>
        <a:lstStyle/>
        <a:p>
          <a:endParaRPr lang="en-US"/>
        </a:p>
      </dgm:t>
    </dgm:pt>
    <dgm:pt modelId="{B500A274-8707-4822-8979-5D1DEAB1557B}" type="sibTrans" cxnId="{B847BC55-C113-458F-99FC-DC926CBB00E0}">
      <dgm:prSet/>
      <dgm:spPr/>
      <dgm:t>
        <a:bodyPr/>
        <a:lstStyle/>
        <a:p>
          <a:endParaRPr lang="en-US"/>
        </a:p>
      </dgm:t>
    </dgm:pt>
    <dgm:pt modelId="{854611F2-F994-4084-884D-824E900EE8F0}">
      <dgm:prSet custT="1"/>
      <dgm:spPr>
        <a:solidFill>
          <a:srgbClr val="00B050"/>
        </a:solidFill>
      </dgm:spPr>
      <dgm:t>
        <a:bodyPr/>
        <a:lstStyle/>
        <a:p>
          <a:r>
            <a:rPr lang="en-US" sz="1100" dirty="0">
              <a:solidFill>
                <a:schemeClr val="bg1"/>
              </a:solidFill>
            </a:rPr>
            <a:t>Teens</a:t>
          </a:r>
        </a:p>
      </dgm:t>
    </dgm:pt>
    <dgm:pt modelId="{940D1170-B699-485F-B49C-88CABC302007}" type="parTrans" cxnId="{5EBE3C76-3196-4862-B0D2-E3715ED78014}">
      <dgm:prSet/>
      <dgm:spPr/>
      <dgm:t>
        <a:bodyPr/>
        <a:lstStyle/>
        <a:p>
          <a:endParaRPr lang="en-US"/>
        </a:p>
      </dgm:t>
    </dgm:pt>
    <dgm:pt modelId="{65000286-019E-41BC-9418-1205BECE41A5}" type="sibTrans" cxnId="{5EBE3C76-3196-4862-B0D2-E3715ED78014}">
      <dgm:prSet/>
      <dgm:spPr/>
      <dgm:t>
        <a:bodyPr/>
        <a:lstStyle/>
        <a:p>
          <a:endParaRPr lang="en-US"/>
        </a:p>
      </dgm:t>
    </dgm:pt>
    <dgm:pt modelId="{EC5BD878-5C32-4986-8BC8-9364EE98E855}">
      <dgm:prSet custT="1"/>
      <dgm:spPr>
        <a:solidFill>
          <a:srgbClr val="FF0000"/>
        </a:solidFill>
      </dgm:spPr>
      <dgm:t>
        <a:bodyPr/>
        <a:lstStyle/>
        <a:p>
          <a:r>
            <a:rPr lang="en-US" sz="1100" dirty="0" err="1"/>
            <a:t>Kombani</a:t>
          </a:r>
          <a:endParaRPr lang="en-US" sz="1100" dirty="0"/>
        </a:p>
      </dgm:t>
    </dgm:pt>
    <dgm:pt modelId="{88FC8732-0CE6-4E9D-9317-90F557629780}" type="parTrans" cxnId="{88C59D26-DD39-47A6-8EA9-C655E26962A3}">
      <dgm:prSet/>
      <dgm:spPr/>
      <dgm:t>
        <a:bodyPr/>
        <a:lstStyle/>
        <a:p>
          <a:endParaRPr lang="en-US"/>
        </a:p>
      </dgm:t>
    </dgm:pt>
    <dgm:pt modelId="{462A2599-D753-4C76-8A87-F6F380661D09}" type="sibTrans" cxnId="{88C59D26-DD39-47A6-8EA9-C655E26962A3}">
      <dgm:prSet/>
      <dgm:spPr/>
      <dgm:t>
        <a:bodyPr/>
        <a:lstStyle/>
        <a:p>
          <a:endParaRPr lang="en-US"/>
        </a:p>
      </dgm:t>
    </dgm:pt>
    <dgm:pt modelId="{D594E2AE-8A21-4380-8079-DFE7C85B91E8}">
      <dgm:prSet custT="1"/>
      <dgm:spPr>
        <a:solidFill>
          <a:srgbClr val="FF0000"/>
        </a:solidFill>
      </dgm:spPr>
      <dgm:t>
        <a:bodyPr/>
        <a:lstStyle/>
        <a:p>
          <a:r>
            <a:rPr lang="en-US" sz="1100" dirty="0">
              <a:solidFill>
                <a:schemeClr val="bg1"/>
              </a:solidFill>
            </a:rPr>
            <a:t>Shimo</a:t>
          </a:r>
        </a:p>
      </dgm:t>
    </dgm:pt>
    <dgm:pt modelId="{BD3763F7-8DA7-46A6-8FE3-6F8BEF86EC26}" type="parTrans" cxnId="{441DBBC7-D36C-4693-B5A6-45FF4D205897}">
      <dgm:prSet/>
      <dgm:spPr/>
      <dgm:t>
        <a:bodyPr/>
        <a:lstStyle/>
        <a:p>
          <a:endParaRPr lang="en-US"/>
        </a:p>
      </dgm:t>
    </dgm:pt>
    <dgm:pt modelId="{200BC3E2-00E5-4708-971C-74986B518682}" type="sibTrans" cxnId="{441DBBC7-D36C-4693-B5A6-45FF4D205897}">
      <dgm:prSet/>
      <dgm:spPr/>
      <dgm:t>
        <a:bodyPr/>
        <a:lstStyle/>
        <a:p>
          <a:endParaRPr lang="en-US"/>
        </a:p>
      </dgm:t>
    </dgm:pt>
    <dgm:pt modelId="{FA44676B-AC8A-46F0-B314-10E82E361D34}">
      <dgm:prSet custT="1"/>
      <dgm:spPr>
        <a:solidFill>
          <a:srgbClr val="00B050"/>
        </a:solidFill>
      </dgm:spPr>
      <dgm:t>
        <a:bodyPr/>
        <a:lstStyle/>
        <a:p>
          <a:r>
            <a:rPr lang="en-US" sz="2000" dirty="0" err="1">
              <a:solidFill>
                <a:schemeClr val="bg1"/>
              </a:solidFill>
            </a:rPr>
            <a:t>Miritini</a:t>
          </a:r>
          <a:endParaRPr lang="en-US" sz="2000" dirty="0">
            <a:solidFill>
              <a:schemeClr val="bg1"/>
            </a:solidFill>
          </a:endParaRPr>
        </a:p>
      </dgm:t>
    </dgm:pt>
    <dgm:pt modelId="{3E66CC65-2690-4651-85B0-5039D458268B}" type="parTrans" cxnId="{988D0A5A-5D2C-49B9-8FC2-C7D7B9DA0227}">
      <dgm:prSet/>
      <dgm:spPr/>
      <dgm:t>
        <a:bodyPr/>
        <a:lstStyle/>
        <a:p>
          <a:endParaRPr lang="en-US"/>
        </a:p>
      </dgm:t>
    </dgm:pt>
    <dgm:pt modelId="{78427CD0-BBBF-4989-A90D-7A240E69ECC5}" type="sibTrans" cxnId="{988D0A5A-5D2C-49B9-8FC2-C7D7B9DA0227}">
      <dgm:prSet/>
      <dgm:spPr/>
      <dgm:t>
        <a:bodyPr/>
        <a:lstStyle/>
        <a:p>
          <a:endParaRPr lang="en-US"/>
        </a:p>
      </dgm:t>
    </dgm:pt>
    <dgm:pt modelId="{5921C0FA-1CAD-41E5-B1C1-CC66B660C29C}">
      <dgm:prSet custT="1"/>
      <dgm:spPr>
        <a:solidFill>
          <a:srgbClr val="00B050"/>
        </a:solidFill>
      </dgm:spPr>
      <dgm:t>
        <a:bodyPr/>
        <a:lstStyle/>
        <a:p>
          <a:r>
            <a:rPr lang="en-US" sz="1100" dirty="0">
              <a:solidFill>
                <a:schemeClr val="bg1"/>
              </a:solidFill>
            </a:rPr>
            <a:t>King’orani</a:t>
          </a:r>
        </a:p>
      </dgm:t>
    </dgm:pt>
    <dgm:pt modelId="{C83900E2-2E7A-4F8E-A766-D8B59F6228BA}" type="parTrans" cxnId="{B2FDD93A-AE2A-4FC5-AF8E-3A139AA3D187}">
      <dgm:prSet/>
      <dgm:spPr/>
      <dgm:t>
        <a:bodyPr/>
        <a:lstStyle/>
        <a:p>
          <a:endParaRPr lang="en-US"/>
        </a:p>
      </dgm:t>
    </dgm:pt>
    <dgm:pt modelId="{6B70FEAE-C57A-4CEB-87F5-FA4DAE9C3B1A}" type="sibTrans" cxnId="{B2FDD93A-AE2A-4FC5-AF8E-3A139AA3D187}">
      <dgm:prSet/>
      <dgm:spPr/>
      <dgm:t>
        <a:bodyPr/>
        <a:lstStyle/>
        <a:p>
          <a:endParaRPr lang="en-US"/>
        </a:p>
      </dgm:t>
    </dgm:pt>
    <dgm:pt modelId="{D1D94D5A-656C-4396-A297-0586C9661C12}">
      <dgm:prSet custT="1"/>
      <dgm:spPr>
        <a:solidFill>
          <a:srgbClr val="FF0000"/>
        </a:solidFill>
      </dgm:spPr>
      <dgm:t>
        <a:bodyPr/>
        <a:lstStyle/>
        <a:p>
          <a:r>
            <a:rPr lang="en-US" sz="1100" dirty="0" err="1"/>
            <a:t>Faza</a:t>
          </a:r>
          <a:endParaRPr lang="en-US" sz="1100" dirty="0"/>
        </a:p>
      </dgm:t>
    </dgm:pt>
    <dgm:pt modelId="{73B97F70-D12E-4E74-B5D3-F2AC91799EC4}" type="parTrans" cxnId="{8A534EA4-5F5F-4A07-A25C-E8B355C1D94E}">
      <dgm:prSet/>
      <dgm:spPr/>
      <dgm:t>
        <a:bodyPr/>
        <a:lstStyle/>
        <a:p>
          <a:endParaRPr lang="en-US"/>
        </a:p>
      </dgm:t>
    </dgm:pt>
    <dgm:pt modelId="{CFDA54AD-0D1A-4688-94C7-703095FA0BF1}" type="sibTrans" cxnId="{8A534EA4-5F5F-4A07-A25C-E8B355C1D94E}">
      <dgm:prSet/>
      <dgm:spPr/>
      <dgm:t>
        <a:bodyPr/>
        <a:lstStyle/>
        <a:p>
          <a:endParaRPr lang="en-US"/>
        </a:p>
      </dgm:t>
    </dgm:pt>
    <dgm:pt modelId="{2D954CAD-6C69-4157-959E-4FDB6655B73D}">
      <dgm:prSet custT="1"/>
      <dgm:spPr>
        <a:solidFill>
          <a:srgbClr val="00B050"/>
        </a:solidFill>
      </dgm:spPr>
      <dgm:t>
        <a:bodyPr/>
        <a:lstStyle/>
        <a:p>
          <a:r>
            <a:rPr lang="en-US" sz="1800" dirty="0"/>
            <a:t>Kilifi prisons</a:t>
          </a:r>
        </a:p>
      </dgm:t>
    </dgm:pt>
    <dgm:pt modelId="{0511C1A3-8F4C-4DE8-BFEC-219DC6C32CE8}" type="parTrans" cxnId="{47D031F0-A786-419F-90CA-2B1E20DADA91}">
      <dgm:prSet/>
      <dgm:spPr/>
      <dgm:t>
        <a:bodyPr/>
        <a:lstStyle/>
        <a:p>
          <a:endParaRPr lang="en-US"/>
        </a:p>
      </dgm:t>
    </dgm:pt>
    <dgm:pt modelId="{EF5234B8-06FC-44B2-9D87-9F51599CD282}" type="sibTrans" cxnId="{47D031F0-A786-419F-90CA-2B1E20DADA91}">
      <dgm:prSet/>
      <dgm:spPr/>
      <dgm:t>
        <a:bodyPr/>
        <a:lstStyle/>
        <a:p>
          <a:endParaRPr lang="en-US"/>
        </a:p>
      </dgm:t>
    </dgm:pt>
    <dgm:pt modelId="{F3D10F3D-6480-41CF-9E3B-A9DEBA9DD6BD}">
      <dgm:prSet phldrT="[Text]" phldr="0" custT="1"/>
      <dgm:spPr>
        <a:solidFill>
          <a:srgbClr val="7030A0"/>
        </a:solidFill>
      </dgm:spPr>
      <dgm:t>
        <a:bodyPr/>
        <a:lstStyle/>
        <a:p>
          <a:r>
            <a:rPr lang="en-US" sz="1200" dirty="0" err="1"/>
            <a:t>Kilkifi</a:t>
          </a:r>
          <a:r>
            <a:rPr lang="en-US" sz="1200" dirty="0"/>
            <a:t> </a:t>
          </a:r>
          <a:r>
            <a:rPr lang="en-US" sz="1200" dirty="0" err="1"/>
            <a:t>stateline</a:t>
          </a:r>
          <a:endParaRPr lang="en-US" sz="1200" dirty="0"/>
        </a:p>
      </dgm:t>
    </dgm:pt>
    <dgm:pt modelId="{5DDB6158-EF65-4FDD-B888-9C5A0D3B3AA5}" type="sibTrans" cxnId="{968DCFC5-3532-4B42-B1CA-AF173ECE4E1F}">
      <dgm:prSet/>
      <dgm:spPr/>
      <dgm:t>
        <a:bodyPr/>
        <a:lstStyle/>
        <a:p>
          <a:endParaRPr lang="en-US"/>
        </a:p>
      </dgm:t>
    </dgm:pt>
    <dgm:pt modelId="{DEA4CBEF-A55F-42BC-93C9-51C366910545}" type="parTrans" cxnId="{968DCFC5-3532-4B42-B1CA-AF173ECE4E1F}">
      <dgm:prSet/>
      <dgm:spPr/>
      <dgm:t>
        <a:bodyPr/>
        <a:lstStyle/>
        <a:p>
          <a:endParaRPr lang="en-US"/>
        </a:p>
      </dgm:t>
    </dgm:pt>
    <dgm:pt modelId="{AE3346C5-0020-4E4E-8569-C0D2B0DDA482}" type="pres">
      <dgm:prSet presAssocID="{40C44FD2-8D86-4940-8DA4-9EAE191D5307}" presName="Name0" presStyleCnt="0">
        <dgm:presLayoutVars>
          <dgm:chMax val="1"/>
          <dgm:dir/>
          <dgm:animLvl val="ctr"/>
          <dgm:resizeHandles val="exact"/>
        </dgm:presLayoutVars>
      </dgm:prSet>
      <dgm:spPr/>
    </dgm:pt>
    <dgm:pt modelId="{56EC50B0-2DEF-4024-90F7-FBD76B665ECC}" type="pres">
      <dgm:prSet presAssocID="{140E3468-93B1-41ED-B0CC-A460FD1AABB2}" presName="centerShape" presStyleLbl="node0" presStyleIdx="0" presStyleCnt="1" custScaleX="181288" custScaleY="181288"/>
      <dgm:spPr/>
    </dgm:pt>
    <dgm:pt modelId="{45B35994-5779-40F8-92E2-CFBD8108ABA3}" type="pres">
      <dgm:prSet presAssocID="{12194B7D-A392-4127-A5D9-FDFC4D91DDE4}" presName="node" presStyleLbl="node1" presStyleIdx="0" presStyleCnt="11">
        <dgm:presLayoutVars>
          <dgm:bulletEnabled val="1"/>
        </dgm:presLayoutVars>
      </dgm:prSet>
      <dgm:spPr/>
    </dgm:pt>
    <dgm:pt modelId="{52E40962-11CE-4995-A734-60E3C1E0CE95}" type="pres">
      <dgm:prSet presAssocID="{12194B7D-A392-4127-A5D9-FDFC4D91DDE4}" presName="dummy" presStyleCnt="0"/>
      <dgm:spPr/>
    </dgm:pt>
    <dgm:pt modelId="{A71A6593-D043-46FA-9576-B91C57FDE957}" type="pres">
      <dgm:prSet presAssocID="{4A5D2AF9-869B-49F7-83DB-906D9B7304C9}" presName="sibTrans" presStyleLbl="sibTrans2D1" presStyleIdx="0" presStyleCnt="11"/>
      <dgm:spPr/>
    </dgm:pt>
    <dgm:pt modelId="{986BC166-EE57-45F3-9280-8AEDB6899B54}" type="pres">
      <dgm:prSet presAssocID="{F3D10F3D-6480-41CF-9E3B-A9DEBA9DD6BD}" presName="node" presStyleLbl="node1" presStyleIdx="1" presStyleCnt="11">
        <dgm:presLayoutVars>
          <dgm:bulletEnabled val="1"/>
        </dgm:presLayoutVars>
      </dgm:prSet>
      <dgm:spPr/>
    </dgm:pt>
    <dgm:pt modelId="{8348230D-506E-4696-9CAC-78C61B1ED36D}" type="pres">
      <dgm:prSet presAssocID="{F3D10F3D-6480-41CF-9E3B-A9DEBA9DD6BD}" presName="dummy" presStyleCnt="0"/>
      <dgm:spPr/>
    </dgm:pt>
    <dgm:pt modelId="{D8BE4CB8-0544-4B33-8BD4-949DB80322F4}" type="pres">
      <dgm:prSet presAssocID="{5DDB6158-EF65-4FDD-B888-9C5A0D3B3AA5}" presName="sibTrans" presStyleLbl="sibTrans2D1" presStyleIdx="1" presStyleCnt="11"/>
      <dgm:spPr/>
    </dgm:pt>
    <dgm:pt modelId="{726EE58D-E3BC-48D6-9E47-C986E46B9A12}" type="pres">
      <dgm:prSet presAssocID="{854611F2-F994-4084-884D-824E900EE8F0}" presName="node" presStyleLbl="node1" presStyleIdx="2" presStyleCnt="11">
        <dgm:presLayoutVars>
          <dgm:bulletEnabled val="1"/>
        </dgm:presLayoutVars>
      </dgm:prSet>
      <dgm:spPr/>
    </dgm:pt>
    <dgm:pt modelId="{079DBFCC-9F72-4A2F-83AA-A798D038425A}" type="pres">
      <dgm:prSet presAssocID="{854611F2-F994-4084-884D-824E900EE8F0}" presName="dummy" presStyleCnt="0"/>
      <dgm:spPr/>
    </dgm:pt>
    <dgm:pt modelId="{B6E236D4-FDD0-4CF7-95D1-492291A9B2F2}" type="pres">
      <dgm:prSet presAssocID="{65000286-019E-41BC-9418-1205BECE41A5}" presName="sibTrans" presStyleLbl="sibTrans2D1" presStyleIdx="2" presStyleCnt="11"/>
      <dgm:spPr/>
    </dgm:pt>
    <dgm:pt modelId="{F5A04CC4-68CD-41DF-A079-219C07EB7E1A}" type="pres">
      <dgm:prSet presAssocID="{5921C0FA-1CAD-41E5-B1C1-CC66B660C29C}" presName="node" presStyleLbl="node1" presStyleIdx="3" presStyleCnt="11">
        <dgm:presLayoutVars>
          <dgm:bulletEnabled val="1"/>
        </dgm:presLayoutVars>
      </dgm:prSet>
      <dgm:spPr/>
    </dgm:pt>
    <dgm:pt modelId="{BFDF4B37-93E2-45A5-BE89-0B2CF22CCDC1}" type="pres">
      <dgm:prSet presAssocID="{5921C0FA-1CAD-41E5-B1C1-CC66B660C29C}" presName="dummy" presStyleCnt="0"/>
      <dgm:spPr/>
    </dgm:pt>
    <dgm:pt modelId="{CBB4BAA1-BFFB-41FD-BD06-382E422F70F2}" type="pres">
      <dgm:prSet presAssocID="{6B70FEAE-C57A-4CEB-87F5-FA4DAE9C3B1A}" presName="sibTrans" presStyleLbl="sibTrans2D1" presStyleIdx="3" presStyleCnt="11"/>
      <dgm:spPr/>
    </dgm:pt>
    <dgm:pt modelId="{DFBDE7BE-37BE-402A-AA27-552092EDD34A}" type="pres">
      <dgm:prSet presAssocID="{2D954CAD-6C69-4157-959E-4FDB6655B73D}" presName="node" presStyleLbl="node1" presStyleIdx="4" presStyleCnt="11" custScaleX="159896" custScaleY="159896">
        <dgm:presLayoutVars>
          <dgm:bulletEnabled val="1"/>
        </dgm:presLayoutVars>
      </dgm:prSet>
      <dgm:spPr/>
    </dgm:pt>
    <dgm:pt modelId="{AD7DC415-AEA3-49E3-A480-9FE3A5A13293}" type="pres">
      <dgm:prSet presAssocID="{2D954CAD-6C69-4157-959E-4FDB6655B73D}" presName="dummy" presStyleCnt="0"/>
      <dgm:spPr/>
    </dgm:pt>
    <dgm:pt modelId="{366C2544-7F02-416E-ACAB-FA46C49EBBCF}" type="pres">
      <dgm:prSet presAssocID="{EF5234B8-06FC-44B2-9D87-9F51599CD282}" presName="sibTrans" presStyleLbl="sibTrans2D1" presStyleIdx="4" presStyleCnt="11"/>
      <dgm:spPr/>
    </dgm:pt>
    <dgm:pt modelId="{11B6EA6B-47B0-40B5-BB28-11B91DDFDA23}" type="pres">
      <dgm:prSet presAssocID="{FA44676B-AC8A-46F0-B314-10E82E361D34}" presName="node" presStyleLbl="node1" presStyleIdx="5" presStyleCnt="11">
        <dgm:presLayoutVars>
          <dgm:bulletEnabled val="1"/>
        </dgm:presLayoutVars>
      </dgm:prSet>
      <dgm:spPr/>
    </dgm:pt>
    <dgm:pt modelId="{12ECED4C-20A0-401A-910A-7FD63DC6F498}" type="pres">
      <dgm:prSet presAssocID="{FA44676B-AC8A-46F0-B314-10E82E361D34}" presName="dummy" presStyleCnt="0"/>
      <dgm:spPr/>
    </dgm:pt>
    <dgm:pt modelId="{50E7837B-2F50-4DEF-9870-7E7CFCBF268C}" type="pres">
      <dgm:prSet presAssocID="{78427CD0-BBBF-4989-A90D-7A240E69ECC5}" presName="sibTrans" presStyleLbl="sibTrans2D1" presStyleIdx="5" presStyleCnt="11"/>
      <dgm:spPr/>
    </dgm:pt>
    <dgm:pt modelId="{E1EAA23A-26DD-4C5A-B9B2-D6EA5228949D}" type="pres">
      <dgm:prSet presAssocID="{D594E2AE-8A21-4380-8079-DFE7C85B91E8}" presName="node" presStyleLbl="node1" presStyleIdx="6" presStyleCnt="11">
        <dgm:presLayoutVars>
          <dgm:bulletEnabled val="1"/>
        </dgm:presLayoutVars>
      </dgm:prSet>
      <dgm:spPr/>
    </dgm:pt>
    <dgm:pt modelId="{E46463AA-1F33-4316-A571-FCD83C895B60}" type="pres">
      <dgm:prSet presAssocID="{D594E2AE-8A21-4380-8079-DFE7C85B91E8}" presName="dummy" presStyleCnt="0"/>
      <dgm:spPr/>
    </dgm:pt>
    <dgm:pt modelId="{72E9DAB0-458B-4EA9-885A-727C512C54BB}" type="pres">
      <dgm:prSet presAssocID="{200BC3E2-00E5-4708-971C-74986B518682}" presName="sibTrans" presStyleLbl="sibTrans2D1" presStyleIdx="6" presStyleCnt="11"/>
      <dgm:spPr/>
    </dgm:pt>
    <dgm:pt modelId="{EE321339-10F1-4602-AFC0-003710A23EB5}" type="pres">
      <dgm:prSet presAssocID="{D1D94D5A-656C-4396-A297-0586C9661C12}" presName="node" presStyleLbl="node1" presStyleIdx="7" presStyleCnt="11">
        <dgm:presLayoutVars>
          <dgm:bulletEnabled val="1"/>
        </dgm:presLayoutVars>
      </dgm:prSet>
      <dgm:spPr/>
    </dgm:pt>
    <dgm:pt modelId="{0A818EA2-6A79-4A28-A652-6E97360074D0}" type="pres">
      <dgm:prSet presAssocID="{D1D94D5A-656C-4396-A297-0586C9661C12}" presName="dummy" presStyleCnt="0"/>
      <dgm:spPr/>
    </dgm:pt>
    <dgm:pt modelId="{5C493A05-586D-4272-9327-BFDE5BE326B6}" type="pres">
      <dgm:prSet presAssocID="{CFDA54AD-0D1A-4688-94C7-703095FA0BF1}" presName="sibTrans" presStyleLbl="sibTrans2D1" presStyleIdx="7" presStyleCnt="11"/>
      <dgm:spPr/>
    </dgm:pt>
    <dgm:pt modelId="{C0E02722-8C2B-4E8A-8292-D356B4F4EA4C}" type="pres">
      <dgm:prSet presAssocID="{EC5BD878-5C32-4986-8BC8-9364EE98E855}" presName="node" presStyleLbl="node1" presStyleIdx="8" presStyleCnt="11">
        <dgm:presLayoutVars>
          <dgm:bulletEnabled val="1"/>
        </dgm:presLayoutVars>
      </dgm:prSet>
      <dgm:spPr/>
    </dgm:pt>
    <dgm:pt modelId="{B7B6700A-C534-49AF-9B25-EC87AE5341E3}" type="pres">
      <dgm:prSet presAssocID="{EC5BD878-5C32-4986-8BC8-9364EE98E855}" presName="dummy" presStyleCnt="0"/>
      <dgm:spPr/>
    </dgm:pt>
    <dgm:pt modelId="{0EC32142-40F2-4188-85FC-A91DB0D3F139}" type="pres">
      <dgm:prSet presAssocID="{462A2599-D753-4C76-8A87-F6F380661D09}" presName="sibTrans" presStyleLbl="sibTrans2D1" presStyleIdx="8" presStyleCnt="11"/>
      <dgm:spPr/>
    </dgm:pt>
    <dgm:pt modelId="{C5C28868-D130-42C2-A3D4-293664A6CFD9}" type="pres">
      <dgm:prSet presAssocID="{BABAA84C-00EB-4D01-839C-8A22AF082F0D}" presName="node" presStyleLbl="node1" presStyleIdx="9" presStyleCnt="11">
        <dgm:presLayoutVars>
          <dgm:bulletEnabled val="1"/>
        </dgm:presLayoutVars>
      </dgm:prSet>
      <dgm:spPr/>
    </dgm:pt>
    <dgm:pt modelId="{EE0366F2-829D-4812-BEB2-76D15F7389B6}" type="pres">
      <dgm:prSet presAssocID="{BABAA84C-00EB-4D01-839C-8A22AF082F0D}" presName="dummy" presStyleCnt="0"/>
      <dgm:spPr/>
    </dgm:pt>
    <dgm:pt modelId="{AC2D5C67-98E5-4E3D-A5C1-3A93A75AE332}" type="pres">
      <dgm:prSet presAssocID="{BC819358-C08B-405B-9C8E-2D6CE3950387}" presName="sibTrans" presStyleLbl="sibTrans2D1" presStyleIdx="9" presStyleCnt="11"/>
      <dgm:spPr/>
    </dgm:pt>
    <dgm:pt modelId="{5165DFAC-FF5E-4E4F-8BA3-B3EECC4731DC}" type="pres">
      <dgm:prSet presAssocID="{1377D9EB-73FC-4E87-8314-67FDE38FE70B}" presName="node" presStyleLbl="node1" presStyleIdx="10" presStyleCnt="11">
        <dgm:presLayoutVars>
          <dgm:bulletEnabled val="1"/>
        </dgm:presLayoutVars>
      </dgm:prSet>
      <dgm:spPr/>
    </dgm:pt>
    <dgm:pt modelId="{8D04296E-ED7D-4AD3-8C1B-474EEA7E99F3}" type="pres">
      <dgm:prSet presAssocID="{1377D9EB-73FC-4E87-8314-67FDE38FE70B}" presName="dummy" presStyleCnt="0"/>
      <dgm:spPr/>
    </dgm:pt>
    <dgm:pt modelId="{8930F94D-E4C9-4E62-B1E0-BA142D34A892}" type="pres">
      <dgm:prSet presAssocID="{B500A274-8707-4822-8979-5D1DEAB1557B}" presName="sibTrans" presStyleLbl="sibTrans2D1" presStyleIdx="10" presStyleCnt="11"/>
      <dgm:spPr/>
    </dgm:pt>
  </dgm:ptLst>
  <dgm:cxnLst>
    <dgm:cxn modelId="{AE227D02-9EB9-42D3-A0A8-DDB3BE38D32E}" type="presOf" srcId="{EF5234B8-06FC-44B2-9D87-9F51599CD282}" destId="{366C2544-7F02-416E-ACAB-FA46C49EBBCF}" srcOrd="0" destOrd="0" presId="urn:microsoft.com/office/officeart/2005/8/layout/radial6"/>
    <dgm:cxn modelId="{B89EBA02-8F5A-447D-BAEC-2C34128DE30E}" type="presOf" srcId="{BC819358-C08B-405B-9C8E-2D6CE3950387}" destId="{AC2D5C67-98E5-4E3D-A5C1-3A93A75AE332}" srcOrd="0" destOrd="0" presId="urn:microsoft.com/office/officeart/2005/8/layout/radial6"/>
    <dgm:cxn modelId="{133AF80A-8243-466D-BC1A-69B868E4A2C7}" type="presOf" srcId="{CFDA54AD-0D1A-4688-94C7-703095FA0BF1}" destId="{5C493A05-586D-4272-9327-BFDE5BE326B6}" srcOrd="0" destOrd="0" presId="urn:microsoft.com/office/officeart/2005/8/layout/radial6"/>
    <dgm:cxn modelId="{4B386E0F-DAE8-485B-A525-BCABE985E288}" type="presOf" srcId="{200BC3E2-00E5-4708-971C-74986B518682}" destId="{72E9DAB0-458B-4EA9-885A-727C512C54BB}" srcOrd="0" destOrd="0" presId="urn:microsoft.com/office/officeart/2005/8/layout/radial6"/>
    <dgm:cxn modelId="{1A546917-E277-48D4-B758-0B03E3B627BB}" type="presOf" srcId="{78427CD0-BBBF-4989-A90D-7A240E69ECC5}" destId="{50E7837B-2F50-4DEF-9870-7E7CFCBF268C}" srcOrd="0" destOrd="0" presId="urn:microsoft.com/office/officeart/2005/8/layout/radial6"/>
    <dgm:cxn modelId="{5A2ED91C-C9C3-4F28-8635-FEB7D433D855}" type="presOf" srcId="{854611F2-F994-4084-884D-824E900EE8F0}" destId="{726EE58D-E3BC-48D6-9E47-C986E46B9A12}" srcOrd="0" destOrd="0" presId="urn:microsoft.com/office/officeart/2005/8/layout/radial6"/>
    <dgm:cxn modelId="{88C59D26-DD39-47A6-8EA9-C655E26962A3}" srcId="{140E3468-93B1-41ED-B0CC-A460FD1AABB2}" destId="{EC5BD878-5C32-4986-8BC8-9364EE98E855}" srcOrd="8" destOrd="0" parTransId="{88FC8732-0CE6-4E9D-9317-90F557629780}" sibTransId="{462A2599-D753-4C76-8A87-F6F380661D09}"/>
    <dgm:cxn modelId="{E4CEA732-28E3-4DC9-8DAF-C2C558B1F73A}" srcId="{140E3468-93B1-41ED-B0CC-A460FD1AABB2}" destId="{12194B7D-A392-4127-A5D9-FDFC4D91DDE4}" srcOrd="0" destOrd="0" parTransId="{BAE533DF-A61D-4653-B12C-EFE40F757E1F}" sibTransId="{4A5D2AF9-869B-49F7-83DB-906D9B7304C9}"/>
    <dgm:cxn modelId="{AB7A3A34-182C-4806-A2F5-9D756DE74BD8}" type="presOf" srcId="{4A5D2AF9-869B-49F7-83DB-906D9B7304C9}" destId="{A71A6593-D043-46FA-9576-B91C57FDE957}" srcOrd="0" destOrd="0" presId="urn:microsoft.com/office/officeart/2005/8/layout/radial6"/>
    <dgm:cxn modelId="{B2FDD93A-AE2A-4FC5-AF8E-3A139AA3D187}" srcId="{140E3468-93B1-41ED-B0CC-A460FD1AABB2}" destId="{5921C0FA-1CAD-41E5-B1C1-CC66B660C29C}" srcOrd="3" destOrd="0" parTransId="{C83900E2-2E7A-4F8E-A766-D8B59F6228BA}" sibTransId="{6B70FEAE-C57A-4CEB-87F5-FA4DAE9C3B1A}"/>
    <dgm:cxn modelId="{2CEB3C3C-B470-45AB-8DD4-83F7AEF02B14}" type="presOf" srcId="{FA44676B-AC8A-46F0-B314-10E82E361D34}" destId="{11B6EA6B-47B0-40B5-BB28-11B91DDFDA23}" srcOrd="0" destOrd="0" presId="urn:microsoft.com/office/officeart/2005/8/layout/radial6"/>
    <dgm:cxn modelId="{51F94E5D-DCFB-4356-9944-B49675E74ABC}" type="presOf" srcId="{462A2599-D753-4C76-8A87-F6F380661D09}" destId="{0EC32142-40F2-4188-85FC-A91DB0D3F139}" srcOrd="0" destOrd="0" presId="urn:microsoft.com/office/officeart/2005/8/layout/radial6"/>
    <dgm:cxn modelId="{CF53BC5D-9BA1-425A-BAD6-0FE817297B9D}" type="presOf" srcId="{1377D9EB-73FC-4E87-8314-67FDE38FE70B}" destId="{5165DFAC-FF5E-4E4F-8BA3-B3EECC4731DC}" srcOrd="0" destOrd="0" presId="urn:microsoft.com/office/officeart/2005/8/layout/radial6"/>
    <dgm:cxn modelId="{635EB768-B521-4E29-81C7-8434C6C05EFB}" srcId="{40C44FD2-8D86-4940-8DA4-9EAE191D5307}" destId="{140E3468-93B1-41ED-B0CC-A460FD1AABB2}" srcOrd="0" destOrd="0" parTransId="{67105195-0EDD-4B33-A14E-C03DDD242377}" sibTransId="{10222BA7-908F-4BD7-908F-71875CBCE573}"/>
    <dgm:cxn modelId="{C971C851-D1EA-4469-9C4B-FD0931F82AE6}" type="presOf" srcId="{5921C0FA-1CAD-41E5-B1C1-CC66B660C29C}" destId="{F5A04CC4-68CD-41DF-A079-219C07EB7E1A}" srcOrd="0" destOrd="0" presId="urn:microsoft.com/office/officeart/2005/8/layout/radial6"/>
    <dgm:cxn modelId="{01FBBF52-D63D-4DFE-878F-5F6F3FF68983}" type="presOf" srcId="{B500A274-8707-4822-8979-5D1DEAB1557B}" destId="{8930F94D-E4C9-4E62-B1E0-BA142D34A892}" srcOrd="0" destOrd="0" presId="urn:microsoft.com/office/officeart/2005/8/layout/radial6"/>
    <dgm:cxn modelId="{B847BC55-C113-458F-99FC-DC926CBB00E0}" srcId="{140E3468-93B1-41ED-B0CC-A460FD1AABB2}" destId="{1377D9EB-73FC-4E87-8314-67FDE38FE70B}" srcOrd="10" destOrd="0" parTransId="{8D79414F-E4DE-4262-9275-16D61F79CCCB}" sibTransId="{B500A274-8707-4822-8979-5D1DEAB1557B}"/>
    <dgm:cxn modelId="{5EBE3C76-3196-4862-B0D2-E3715ED78014}" srcId="{140E3468-93B1-41ED-B0CC-A460FD1AABB2}" destId="{854611F2-F994-4084-884D-824E900EE8F0}" srcOrd="2" destOrd="0" parTransId="{940D1170-B699-485F-B49C-88CABC302007}" sibTransId="{65000286-019E-41BC-9418-1205BECE41A5}"/>
    <dgm:cxn modelId="{988D0A5A-5D2C-49B9-8FC2-C7D7B9DA0227}" srcId="{140E3468-93B1-41ED-B0CC-A460FD1AABB2}" destId="{FA44676B-AC8A-46F0-B314-10E82E361D34}" srcOrd="5" destOrd="0" parTransId="{3E66CC65-2690-4651-85B0-5039D458268B}" sibTransId="{78427CD0-BBBF-4989-A90D-7A240E69ECC5}"/>
    <dgm:cxn modelId="{A0400A7E-AB06-4EEA-8A35-94F6AA8B4589}" srcId="{140E3468-93B1-41ED-B0CC-A460FD1AABB2}" destId="{BABAA84C-00EB-4D01-839C-8A22AF082F0D}" srcOrd="9" destOrd="0" parTransId="{90B9B1F5-A495-4CD9-AD2A-E29B3DEE1D48}" sibTransId="{BC819358-C08B-405B-9C8E-2D6CE3950387}"/>
    <dgm:cxn modelId="{2C8ACA7F-97CB-48E3-B25A-5698DE45FFCE}" type="presOf" srcId="{BABAA84C-00EB-4D01-839C-8A22AF082F0D}" destId="{C5C28868-D130-42C2-A3D4-293664A6CFD9}" srcOrd="0" destOrd="0" presId="urn:microsoft.com/office/officeart/2005/8/layout/radial6"/>
    <dgm:cxn modelId="{13532F88-568B-4A73-BEB8-B1F81B43DC83}" type="presOf" srcId="{6B70FEAE-C57A-4CEB-87F5-FA4DAE9C3B1A}" destId="{CBB4BAA1-BFFB-41FD-BD06-382E422F70F2}" srcOrd="0" destOrd="0" presId="urn:microsoft.com/office/officeart/2005/8/layout/radial6"/>
    <dgm:cxn modelId="{8A534EA4-5F5F-4A07-A25C-E8B355C1D94E}" srcId="{140E3468-93B1-41ED-B0CC-A460FD1AABB2}" destId="{D1D94D5A-656C-4396-A297-0586C9661C12}" srcOrd="7" destOrd="0" parTransId="{73B97F70-D12E-4E74-B5D3-F2AC91799EC4}" sibTransId="{CFDA54AD-0D1A-4688-94C7-703095FA0BF1}"/>
    <dgm:cxn modelId="{F7AF30AB-6206-4F83-BA07-E372FE843277}" type="presOf" srcId="{65000286-019E-41BC-9418-1205BECE41A5}" destId="{B6E236D4-FDD0-4CF7-95D1-492291A9B2F2}" srcOrd="0" destOrd="0" presId="urn:microsoft.com/office/officeart/2005/8/layout/radial6"/>
    <dgm:cxn modelId="{3C7CAFB7-DD78-4956-AF0C-FBB5F2275CF0}" type="presOf" srcId="{5DDB6158-EF65-4FDD-B888-9C5A0D3B3AA5}" destId="{D8BE4CB8-0544-4B33-8BD4-949DB80322F4}" srcOrd="0" destOrd="0" presId="urn:microsoft.com/office/officeart/2005/8/layout/radial6"/>
    <dgm:cxn modelId="{2C0BEBBA-E3F4-4869-ADA0-F3F6868EAAD0}" type="presOf" srcId="{2D954CAD-6C69-4157-959E-4FDB6655B73D}" destId="{DFBDE7BE-37BE-402A-AA27-552092EDD34A}" srcOrd="0" destOrd="0" presId="urn:microsoft.com/office/officeart/2005/8/layout/radial6"/>
    <dgm:cxn modelId="{968DCFC5-3532-4B42-B1CA-AF173ECE4E1F}" srcId="{140E3468-93B1-41ED-B0CC-A460FD1AABB2}" destId="{F3D10F3D-6480-41CF-9E3B-A9DEBA9DD6BD}" srcOrd="1" destOrd="0" parTransId="{DEA4CBEF-A55F-42BC-93C9-51C366910545}" sibTransId="{5DDB6158-EF65-4FDD-B888-9C5A0D3B3AA5}"/>
    <dgm:cxn modelId="{441DBBC7-D36C-4693-B5A6-45FF4D205897}" srcId="{140E3468-93B1-41ED-B0CC-A460FD1AABB2}" destId="{D594E2AE-8A21-4380-8079-DFE7C85B91E8}" srcOrd="6" destOrd="0" parTransId="{BD3763F7-8DA7-46A6-8FE3-6F8BEF86EC26}" sibTransId="{200BC3E2-00E5-4708-971C-74986B518682}"/>
    <dgm:cxn modelId="{86B476D7-D785-49F0-89D5-DC6E9D28CE1E}" type="presOf" srcId="{D1D94D5A-656C-4396-A297-0586C9661C12}" destId="{EE321339-10F1-4602-AFC0-003710A23EB5}" srcOrd="0" destOrd="0" presId="urn:microsoft.com/office/officeart/2005/8/layout/radial6"/>
    <dgm:cxn modelId="{C38340D8-3400-4CC7-864D-188FF9888548}" type="presOf" srcId="{EC5BD878-5C32-4986-8BC8-9364EE98E855}" destId="{C0E02722-8C2B-4E8A-8292-D356B4F4EA4C}" srcOrd="0" destOrd="0" presId="urn:microsoft.com/office/officeart/2005/8/layout/radial6"/>
    <dgm:cxn modelId="{F601D8D9-3B2C-445F-BB3F-3C45703C654A}" type="presOf" srcId="{F3D10F3D-6480-41CF-9E3B-A9DEBA9DD6BD}" destId="{986BC166-EE57-45F3-9280-8AEDB6899B54}" srcOrd="0" destOrd="0" presId="urn:microsoft.com/office/officeart/2005/8/layout/radial6"/>
    <dgm:cxn modelId="{CC457EE2-2719-4D9C-9A4A-6ECB940A84E9}" type="presOf" srcId="{12194B7D-A392-4127-A5D9-FDFC4D91DDE4}" destId="{45B35994-5779-40F8-92E2-CFBD8108ABA3}" srcOrd="0" destOrd="0" presId="urn:microsoft.com/office/officeart/2005/8/layout/radial6"/>
    <dgm:cxn modelId="{4BA666EC-A7BA-4548-88E2-10135A80315B}" type="presOf" srcId="{40C44FD2-8D86-4940-8DA4-9EAE191D5307}" destId="{AE3346C5-0020-4E4E-8569-C0D2B0DDA482}" srcOrd="0" destOrd="0" presId="urn:microsoft.com/office/officeart/2005/8/layout/radial6"/>
    <dgm:cxn modelId="{47D031F0-A786-419F-90CA-2B1E20DADA91}" srcId="{140E3468-93B1-41ED-B0CC-A460FD1AABB2}" destId="{2D954CAD-6C69-4157-959E-4FDB6655B73D}" srcOrd="4" destOrd="0" parTransId="{0511C1A3-8F4C-4DE8-BFEC-219DC6C32CE8}" sibTransId="{EF5234B8-06FC-44B2-9D87-9F51599CD282}"/>
    <dgm:cxn modelId="{F95BA0F0-CB23-4E11-95C1-982A99694F95}" type="presOf" srcId="{D594E2AE-8A21-4380-8079-DFE7C85B91E8}" destId="{E1EAA23A-26DD-4C5A-B9B2-D6EA5228949D}" srcOrd="0" destOrd="0" presId="urn:microsoft.com/office/officeart/2005/8/layout/radial6"/>
    <dgm:cxn modelId="{F1C86FFB-0F91-4E56-9262-914B2652DD01}" type="presOf" srcId="{140E3468-93B1-41ED-B0CC-A460FD1AABB2}" destId="{56EC50B0-2DEF-4024-90F7-FBD76B665ECC}" srcOrd="0" destOrd="0" presId="urn:microsoft.com/office/officeart/2005/8/layout/radial6"/>
    <dgm:cxn modelId="{A54D90DD-7622-4279-9E4C-C0C6857EC5E4}" type="presParOf" srcId="{AE3346C5-0020-4E4E-8569-C0D2B0DDA482}" destId="{56EC50B0-2DEF-4024-90F7-FBD76B665ECC}" srcOrd="0" destOrd="0" presId="urn:microsoft.com/office/officeart/2005/8/layout/radial6"/>
    <dgm:cxn modelId="{0583A27E-11E7-4273-8D97-CCDC97E778B0}" type="presParOf" srcId="{AE3346C5-0020-4E4E-8569-C0D2B0DDA482}" destId="{45B35994-5779-40F8-92E2-CFBD8108ABA3}" srcOrd="1" destOrd="0" presId="urn:microsoft.com/office/officeart/2005/8/layout/radial6"/>
    <dgm:cxn modelId="{F1FBE0AA-A150-4FD9-9423-E7E943003195}" type="presParOf" srcId="{AE3346C5-0020-4E4E-8569-C0D2B0DDA482}" destId="{52E40962-11CE-4995-A734-60E3C1E0CE95}" srcOrd="2" destOrd="0" presId="urn:microsoft.com/office/officeart/2005/8/layout/radial6"/>
    <dgm:cxn modelId="{9051D128-E4B5-413A-8AC4-C12CDD573E82}" type="presParOf" srcId="{AE3346C5-0020-4E4E-8569-C0D2B0DDA482}" destId="{A71A6593-D043-46FA-9576-B91C57FDE957}" srcOrd="3" destOrd="0" presId="urn:microsoft.com/office/officeart/2005/8/layout/radial6"/>
    <dgm:cxn modelId="{F0F760BA-91A5-4F5A-A223-6FDBC5727806}" type="presParOf" srcId="{AE3346C5-0020-4E4E-8569-C0D2B0DDA482}" destId="{986BC166-EE57-45F3-9280-8AEDB6899B54}" srcOrd="4" destOrd="0" presId="urn:microsoft.com/office/officeart/2005/8/layout/radial6"/>
    <dgm:cxn modelId="{39A488EA-FEFD-4166-B8E0-460145B88B4B}" type="presParOf" srcId="{AE3346C5-0020-4E4E-8569-C0D2B0DDA482}" destId="{8348230D-506E-4696-9CAC-78C61B1ED36D}" srcOrd="5" destOrd="0" presId="urn:microsoft.com/office/officeart/2005/8/layout/radial6"/>
    <dgm:cxn modelId="{5B113F7F-4009-4845-B871-BBB981488C37}" type="presParOf" srcId="{AE3346C5-0020-4E4E-8569-C0D2B0DDA482}" destId="{D8BE4CB8-0544-4B33-8BD4-949DB80322F4}" srcOrd="6" destOrd="0" presId="urn:microsoft.com/office/officeart/2005/8/layout/radial6"/>
    <dgm:cxn modelId="{40F6ED07-915D-4830-A021-D3DF2CF6FF9F}" type="presParOf" srcId="{AE3346C5-0020-4E4E-8569-C0D2B0DDA482}" destId="{726EE58D-E3BC-48D6-9E47-C986E46B9A12}" srcOrd="7" destOrd="0" presId="urn:microsoft.com/office/officeart/2005/8/layout/radial6"/>
    <dgm:cxn modelId="{127B630C-4592-4E6E-B4DA-65F804DB7113}" type="presParOf" srcId="{AE3346C5-0020-4E4E-8569-C0D2B0DDA482}" destId="{079DBFCC-9F72-4A2F-83AA-A798D038425A}" srcOrd="8" destOrd="0" presId="urn:microsoft.com/office/officeart/2005/8/layout/radial6"/>
    <dgm:cxn modelId="{3220FD37-36EB-4E2C-9010-FF3826A5D6EE}" type="presParOf" srcId="{AE3346C5-0020-4E4E-8569-C0D2B0DDA482}" destId="{B6E236D4-FDD0-4CF7-95D1-492291A9B2F2}" srcOrd="9" destOrd="0" presId="urn:microsoft.com/office/officeart/2005/8/layout/radial6"/>
    <dgm:cxn modelId="{AF884F66-C0C7-4F33-BF11-7E575A52201D}" type="presParOf" srcId="{AE3346C5-0020-4E4E-8569-C0D2B0DDA482}" destId="{F5A04CC4-68CD-41DF-A079-219C07EB7E1A}" srcOrd="10" destOrd="0" presId="urn:microsoft.com/office/officeart/2005/8/layout/radial6"/>
    <dgm:cxn modelId="{B903741A-A5E7-405C-A19D-C2F2BA77DA3E}" type="presParOf" srcId="{AE3346C5-0020-4E4E-8569-C0D2B0DDA482}" destId="{BFDF4B37-93E2-45A5-BE89-0B2CF22CCDC1}" srcOrd="11" destOrd="0" presId="urn:microsoft.com/office/officeart/2005/8/layout/radial6"/>
    <dgm:cxn modelId="{2AB44B60-B6C4-4ABB-AC67-AE5B1E01A807}" type="presParOf" srcId="{AE3346C5-0020-4E4E-8569-C0D2B0DDA482}" destId="{CBB4BAA1-BFFB-41FD-BD06-382E422F70F2}" srcOrd="12" destOrd="0" presId="urn:microsoft.com/office/officeart/2005/8/layout/radial6"/>
    <dgm:cxn modelId="{6A725C77-9B23-4C16-BB10-B46B438E8AED}" type="presParOf" srcId="{AE3346C5-0020-4E4E-8569-C0D2B0DDA482}" destId="{DFBDE7BE-37BE-402A-AA27-552092EDD34A}" srcOrd="13" destOrd="0" presId="urn:microsoft.com/office/officeart/2005/8/layout/radial6"/>
    <dgm:cxn modelId="{8B8612A1-4BC0-439D-AE5F-3551B30A0DFA}" type="presParOf" srcId="{AE3346C5-0020-4E4E-8569-C0D2B0DDA482}" destId="{AD7DC415-AEA3-49E3-A480-9FE3A5A13293}" srcOrd="14" destOrd="0" presId="urn:microsoft.com/office/officeart/2005/8/layout/radial6"/>
    <dgm:cxn modelId="{34F68E85-C4CC-4E5E-BCB7-AD1534F2465E}" type="presParOf" srcId="{AE3346C5-0020-4E4E-8569-C0D2B0DDA482}" destId="{366C2544-7F02-416E-ACAB-FA46C49EBBCF}" srcOrd="15" destOrd="0" presId="urn:microsoft.com/office/officeart/2005/8/layout/radial6"/>
    <dgm:cxn modelId="{83079FB1-CBB4-4C60-9F7B-F7E652C1DEC4}" type="presParOf" srcId="{AE3346C5-0020-4E4E-8569-C0D2B0DDA482}" destId="{11B6EA6B-47B0-40B5-BB28-11B91DDFDA23}" srcOrd="16" destOrd="0" presId="urn:microsoft.com/office/officeart/2005/8/layout/radial6"/>
    <dgm:cxn modelId="{B4A9B9D7-ABDE-48DB-BAC8-1ED58EAD9868}" type="presParOf" srcId="{AE3346C5-0020-4E4E-8569-C0D2B0DDA482}" destId="{12ECED4C-20A0-401A-910A-7FD63DC6F498}" srcOrd="17" destOrd="0" presId="urn:microsoft.com/office/officeart/2005/8/layout/radial6"/>
    <dgm:cxn modelId="{2D5AC456-9E42-4368-BDA4-C76A6E787DE0}" type="presParOf" srcId="{AE3346C5-0020-4E4E-8569-C0D2B0DDA482}" destId="{50E7837B-2F50-4DEF-9870-7E7CFCBF268C}" srcOrd="18" destOrd="0" presId="urn:microsoft.com/office/officeart/2005/8/layout/radial6"/>
    <dgm:cxn modelId="{9735EB90-8E7A-4FE8-974B-20628DE87F9F}" type="presParOf" srcId="{AE3346C5-0020-4E4E-8569-C0D2B0DDA482}" destId="{E1EAA23A-26DD-4C5A-B9B2-D6EA5228949D}" srcOrd="19" destOrd="0" presId="urn:microsoft.com/office/officeart/2005/8/layout/radial6"/>
    <dgm:cxn modelId="{069042BF-7CEE-442F-8FBB-1034CE52C701}" type="presParOf" srcId="{AE3346C5-0020-4E4E-8569-C0D2B0DDA482}" destId="{E46463AA-1F33-4316-A571-FCD83C895B60}" srcOrd="20" destOrd="0" presId="urn:microsoft.com/office/officeart/2005/8/layout/radial6"/>
    <dgm:cxn modelId="{39B33649-CA31-42B0-A08C-D33FD1DD4F6D}" type="presParOf" srcId="{AE3346C5-0020-4E4E-8569-C0D2B0DDA482}" destId="{72E9DAB0-458B-4EA9-885A-727C512C54BB}" srcOrd="21" destOrd="0" presId="urn:microsoft.com/office/officeart/2005/8/layout/radial6"/>
    <dgm:cxn modelId="{D094FECB-282B-4F11-977C-1DC506E5784B}" type="presParOf" srcId="{AE3346C5-0020-4E4E-8569-C0D2B0DDA482}" destId="{EE321339-10F1-4602-AFC0-003710A23EB5}" srcOrd="22" destOrd="0" presId="urn:microsoft.com/office/officeart/2005/8/layout/radial6"/>
    <dgm:cxn modelId="{D3590A6F-8FED-483A-8FC9-5F7297419C2B}" type="presParOf" srcId="{AE3346C5-0020-4E4E-8569-C0D2B0DDA482}" destId="{0A818EA2-6A79-4A28-A652-6E97360074D0}" srcOrd="23" destOrd="0" presId="urn:microsoft.com/office/officeart/2005/8/layout/radial6"/>
    <dgm:cxn modelId="{B6D3414B-705B-4151-97CA-D55348A83EA3}" type="presParOf" srcId="{AE3346C5-0020-4E4E-8569-C0D2B0DDA482}" destId="{5C493A05-586D-4272-9327-BFDE5BE326B6}" srcOrd="24" destOrd="0" presId="urn:microsoft.com/office/officeart/2005/8/layout/radial6"/>
    <dgm:cxn modelId="{05BFBDD2-F8B8-4087-B90C-94F74C0EA494}" type="presParOf" srcId="{AE3346C5-0020-4E4E-8569-C0D2B0DDA482}" destId="{C0E02722-8C2B-4E8A-8292-D356B4F4EA4C}" srcOrd="25" destOrd="0" presId="urn:microsoft.com/office/officeart/2005/8/layout/radial6"/>
    <dgm:cxn modelId="{40029FE8-527B-48AE-858A-0E0D5A0CBABC}" type="presParOf" srcId="{AE3346C5-0020-4E4E-8569-C0D2B0DDA482}" destId="{B7B6700A-C534-49AF-9B25-EC87AE5341E3}" srcOrd="26" destOrd="0" presId="urn:microsoft.com/office/officeart/2005/8/layout/radial6"/>
    <dgm:cxn modelId="{D3708FE4-B2FE-4DBA-8BBF-92B336546297}" type="presParOf" srcId="{AE3346C5-0020-4E4E-8569-C0D2B0DDA482}" destId="{0EC32142-40F2-4188-85FC-A91DB0D3F139}" srcOrd="27" destOrd="0" presId="urn:microsoft.com/office/officeart/2005/8/layout/radial6"/>
    <dgm:cxn modelId="{2E9333B7-05E0-4F71-AC5A-4AFE7E463BE5}" type="presParOf" srcId="{AE3346C5-0020-4E4E-8569-C0D2B0DDA482}" destId="{C5C28868-D130-42C2-A3D4-293664A6CFD9}" srcOrd="28" destOrd="0" presId="urn:microsoft.com/office/officeart/2005/8/layout/radial6"/>
    <dgm:cxn modelId="{8B6085AF-2A0F-4A23-8A74-9A7FCE6EA4B1}" type="presParOf" srcId="{AE3346C5-0020-4E4E-8569-C0D2B0DDA482}" destId="{EE0366F2-829D-4812-BEB2-76D15F7389B6}" srcOrd="29" destOrd="0" presId="urn:microsoft.com/office/officeart/2005/8/layout/radial6"/>
    <dgm:cxn modelId="{A698C3ED-593D-4768-A4C1-D61162FAD43C}" type="presParOf" srcId="{AE3346C5-0020-4E4E-8569-C0D2B0DDA482}" destId="{AC2D5C67-98E5-4E3D-A5C1-3A93A75AE332}" srcOrd="30" destOrd="0" presId="urn:microsoft.com/office/officeart/2005/8/layout/radial6"/>
    <dgm:cxn modelId="{B171D16C-4430-4F56-A6F7-EF8DD4A4A3AD}" type="presParOf" srcId="{AE3346C5-0020-4E4E-8569-C0D2B0DDA482}" destId="{5165DFAC-FF5E-4E4F-8BA3-B3EECC4731DC}" srcOrd="31" destOrd="0" presId="urn:microsoft.com/office/officeart/2005/8/layout/radial6"/>
    <dgm:cxn modelId="{66FE6D77-66FE-4562-9F94-38DBE3FA617B}" type="presParOf" srcId="{AE3346C5-0020-4E4E-8569-C0D2B0DDA482}" destId="{8D04296E-ED7D-4AD3-8C1B-474EEA7E99F3}" srcOrd="32" destOrd="0" presId="urn:microsoft.com/office/officeart/2005/8/layout/radial6"/>
    <dgm:cxn modelId="{7CB3D4FA-54BA-4754-A361-1F0F9E130816}" type="presParOf" srcId="{AE3346C5-0020-4E4E-8569-C0D2B0DDA482}" destId="{8930F94D-E4C9-4E62-B1E0-BA142D34A892}" srcOrd="33"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30F94D-E4C9-4E62-B1E0-BA142D34A892}">
      <dsp:nvSpPr>
        <dsp:cNvPr id="0" name=""/>
        <dsp:cNvSpPr/>
      </dsp:nvSpPr>
      <dsp:spPr>
        <a:xfrm>
          <a:off x="686989" y="309933"/>
          <a:ext cx="3807620" cy="3807620"/>
        </a:xfrm>
        <a:prstGeom prst="blockArc">
          <a:avLst>
            <a:gd name="adj1" fmla="val 14236364"/>
            <a:gd name="adj2" fmla="val 16200000"/>
            <a:gd name="adj3" fmla="val 250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C2D5C67-98E5-4E3D-A5C1-3A93A75AE332}">
      <dsp:nvSpPr>
        <dsp:cNvPr id="0" name=""/>
        <dsp:cNvSpPr/>
      </dsp:nvSpPr>
      <dsp:spPr>
        <a:xfrm>
          <a:off x="686989" y="309933"/>
          <a:ext cx="3807620" cy="3807620"/>
        </a:xfrm>
        <a:prstGeom prst="blockArc">
          <a:avLst>
            <a:gd name="adj1" fmla="val 12272727"/>
            <a:gd name="adj2" fmla="val 14236364"/>
            <a:gd name="adj3" fmla="val 250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EC32142-40F2-4188-85FC-A91DB0D3F139}">
      <dsp:nvSpPr>
        <dsp:cNvPr id="0" name=""/>
        <dsp:cNvSpPr/>
      </dsp:nvSpPr>
      <dsp:spPr>
        <a:xfrm>
          <a:off x="686989" y="309933"/>
          <a:ext cx="3807620" cy="3807620"/>
        </a:xfrm>
        <a:prstGeom prst="blockArc">
          <a:avLst>
            <a:gd name="adj1" fmla="val 10309091"/>
            <a:gd name="adj2" fmla="val 12272727"/>
            <a:gd name="adj3" fmla="val 250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C493A05-586D-4272-9327-BFDE5BE326B6}">
      <dsp:nvSpPr>
        <dsp:cNvPr id="0" name=""/>
        <dsp:cNvSpPr/>
      </dsp:nvSpPr>
      <dsp:spPr>
        <a:xfrm>
          <a:off x="686989" y="309933"/>
          <a:ext cx="3807620" cy="3807620"/>
        </a:xfrm>
        <a:prstGeom prst="blockArc">
          <a:avLst>
            <a:gd name="adj1" fmla="val 8345455"/>
            <a:gd name="adj2" fmla="val 10309091"/>
            <a:gd name="adj3" fmla="val 250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2E9DAB0-458B-4EA9-885A-727C512C54BB}">
      <dsp:nvSpPr>
        <dsp:cNvPr id="0" name=""/>
        <dsp:cNvSpPr/>
      </dsp:nvSpPr>
      <dsp:spPr>
        <a:xfrm>
          <a:off x="686989" y="309933"/>
          <a:ext cx="3807620" cy="3807620"/>
        </a:xfrm>
        <a:prstGeom prst="blockArc">
          <a:avLst>
            <a:gd name="adj1" fmla="val 6381818"/>
            <a:gd name="adj2" fmla="val 8345455"/>
            <a:gd name="adj3" fmla="val 250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0E7837B-2F50-4DEF-9870-7E7CFCBF268C}">
      <dsp:nvSpPr>
        <dsp:cNvPr id="0" name=""/>
        <dsp:cNvSpPr/>
      </dsp:nvSpPr>
      <dsp:spPr>
        <a:xfrm>
          <a:off x="686989" y="309933"/>
          <a:ext cx="3807620" cy="3807620"/>
        </a:xfrm>
        <a:prstGeom prst="blockArc">
          <a:avLst>
            <a:gd name="adj1" fmla="val 4418182"/>
            <a:gd name="adj2" fmla="val 6381818"/>
            <a:gd name="adj3" fmla="val 250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66C2544-7F02-416E-ACAB-FA46C49EBBCF}">
      <dsp:nvSpPr>
        <dsp:cNvPr id="0" name=""/>
        <dsp:cNvSpPr/>
      </dsp:nvSpPr>
      <dsp:spPr>
        <a:xfrm>
          <a:off x="686989" y="309933"/>
          <a:ext cx="3807620" cy="3807620"/>
        </a:xfrm>
        <a:prstGeom prst="blockArc">
          <a:avLst>
            <a:gd name="adj1" fmla="val 2454545"/>
            <a:gd name="adj2" fmla="val 4418182"/>
            <a:gd name="adj3" fmla="val 250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BB4BAA1-BFFB-41FD-BD06-382E422F70F2}">
      <dsp:nvSpPr>
        <dsp:cNvPr id="0" name=""/>
        <dsp:cNvSpPr/>
      </dsp:nvSpPr>
      <dsp:spPr>
        <a:xfrm>
          <a:off x="686989" y="309933"/>
          <a:ext cx="3807620" cy="3807620"/>
        </a:xfrm>
        <a:prstGeom prst="blockArc">
          <a:avLst>
            <a:gd name="adj1" fmla="val 490909"/>
            <a:gd name="adj2" fmla="val 2454545"/>
            <a:gd name="adj3" fmla="val 250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6E236D4-FDD0-4CF7-95D1-492291A9B2F2}">
      <dsp:nvSpPr>
        <dsp:cNvPr id="0" name=""/>
        <dsp:cNvSpPr/>
      </dsp:nvSpPr>
      <dsp:spPr>
        <a:xfrm>
          <a:off x="686989" y="309933"/>
          <a:ext cx="3807620" cy="3807620"/>
        </a:xfrm>
        <a:prstGeom prst="blockArc">
          <a:avLst>
            <a:gd name="adj1" fmla="val 20127273"/>
            <a:gd name="adj2" fmla="val 490909"/>
            <a:gd name="adj3" fmla="val 250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8BE4CB8-0544-4B33-8BD4-949DB80322F4}">
      <dsp:nvSpPr>
        <dsp:cNvPr id="0" name=""/>
        <dsp:cNvSpPr/>
      </dsp:nvSpPr>
      <dsp:spPr>
        <a:xfrm>
          <a:off x="686989" y="309933"/>
          <a:ext cx="3807620" cy="3807620"/>
        </a:xfrm>
        <a:prstGeom prst="blockArc">
          <a:avLst>
            <a:gd name="adj1" fmla="val 18163636"/>
            <a:gd name="adj2" fmla="val 20127273"/>
            <a:gd name="adj3" fmla="val 250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71A6593-D043-46FA-9576-B91C57FDE957}">
      <dsp:nvSpPr>
        <dsp:cNvPr id="0" name=""/>
        <dsp:cNvSpPr/>
      </dsp:nvSpPr>
      <dsp:spPr>
        <a:xfrm>
          <a:off x="686989" y="309933"/>
          <a:ext cx="3807620" cy="3807620"/>
        </a:xfrm>
        <a:prstGeom prst="blockArc">
          <a:avLst>
            <a:gd name="adj1" fmla="val 16200000"/>
            <a:gd name="adj2" fmla="val 18163636"/>
            <a:gd name="adj3" fmla="val 250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6EC50B0-2DEF-4024-90F7-FBD76B665ECC}">
      <dsp:nvSpPr>
        <dsp:cNvPr id="0" name=""/>
        <dsp:cNvSpPr/>
      </dsp:nvSpPr>
      <dsp:spPr>
        <a:xfrm>
          <a:off x="1731935" y="1354879"/>
          <a:ext cx="1717729" cy="171772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kern="1200" dirty="0"/>
            <a:t>IORPMS</a:t>
          </a:r>
        </a:p>
      </dsp:txBody>
      <dsp:txXfrm>
        <a:off x="1983491" y="1606435"/>
        <a:ext cx="1214617" cy="1214617"/>
      </dsp:txXfrm>
    </dsp:sp>
    <dsp:sp modelId="{45B35994-5779-40F8-92E2-CFBD8108ABA3}">
      <dsp:nvSpPr>
        <dsp:cNvPr id="0" name=""/>
        <dsp:cNvSpPr/>
      </dsp:nvSpPr>
      <dsp:spPr>
        <a:xfrm>
          <a:off x="2259170" y="2181"/>
          <a:ext cx="663259" cy="663259"/>
        </a:xfrm>
        <a:prstGeom prst="ellipse">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Malindi</a:t>
          </a:r>
        </a:p>
      </dsp:txBody>
      <dsp:txXfrm>
        <a:off x="2356302" y="99313"/>
        <a:ext cx="468995" cy="468995"/>
      </dsp:txXfrm>
    </dsp:sp>
    <dsp:sp modelId="{986BC166-EE57-45F3-9280-8AEDB6899B54}">
      <dsp:nvSpPr>
        <dsp:cNvPr id="0" name=""/>
        <dsp:cNvSpPr/>
      </dsp:nvSpPr>
      <dsp:spPr>
        <a:xfrm>
          <a:off x="3275538" y="300613"/>
          <a:ext cx="663259" cy="663259"/>
        </a:xfrm>
        <a:prstGeom prst="ellipse">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dirty="0" err="1"/>
            <a:t>Kilkifi</a:t>
          </a:r>
          <a:r>
            <a:rPr lang="en-US" sz="1200" kern="1200" dirty="0"/>
            <a:t> </a:t>
          </a:r>
          <a:r>
            <a:rPr lang="en-US" sz="1200" kern="1200" dirty="0" err="1"/>
            <a:t>stateline</a:t>
          </a:r>
          <a:endParaRPr lang="en-US" sz="1200" kern="1200" dirty="0"/>
        </a:p>
      </dsp:txBody>
      <dsp:txXfrm>
        <a:off x="3372670" y="397745"/>
        <a:ext cx="468995" cy="468995"/>
      </dsp:txXfrm>
    </dsp:sp>
    <dsp:sp modelId="{726EE58D-E3BC-48D6-9E47-C986E46B9A12}">
      <dsp:nvSpPr>
        <dsp:cNvPr id="0" name=""/>
        <dsp:cNvSpPr/>
      </dsp:nvSpPr>
      <dsp:spPr>
        <a:xfrm>
          <a:off x="3969217" y="1101161"/>
          <a:ext cx="663259" cy="663259"/>
        </a:xfrm>
        <a:prstGeom prst="ellipse">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dirty="0">
              <a:solidFill>
                <a:schemeClr val="bg1"/>
              </a:solidFill>
            </a:rPr>
            <a:t>Teens</a:t>
          </a:r>
        </a:p>
      </dsp:txBody>
      <dsp:txXfrm>
        <a:off x="4066349" y="1198293"/>
        <a:ext cx="468995" cy="468995"/>
      </dsp:txXfrm>
    </dsp:sp>
    <dsp:sp modelId="{F5A04CC4-68CD-41DF-A079-219C07EB7E1A}">
      <dsp:nvSpPr>
        <dsp:cNvPr id="0" name=""/>
        <dsp:cNvSpPr/>
      </dsp:nvSpPr>
      <dsp:spPr>
        <a:xfrm>
          <a:off x="4119968" y="2149656"/>
          <a:ext cx="663259" cy="663259"/>
        </a:xfrm>
        <a:prstGeom prst="ellipse">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dirty="0">
              <a:solidFill>
                <a:schemeClr val="bg1"/>
              </a:solidFill>
            </a:rPr>
            <a:t>King’orani</a:t>
          </a:r>
        </a:p>
      </dsp:txBody>
      <dsp:txXfrm>
        <a:off x="4217100" y="2246788"/>
        <a:ext cx="468995" cy="468995"/>
      </dsp:txXfrm>
    </dsp:sp>
    <dsp:sp modelId="{DFBDE7BE-37BE-402A-AA27-552092EDD34A}">
      <dsp:nvSpPr>
        <dsp:cNvPr id="0" name=""/>
        <dsp:cNvSpPr/>
      </dsp:nvSpPr>
      <dsp:spPr>
        <a:xfrm>
          <a:off x="3481295" y="2914575"/>
          <a:ext cx="1060526" cy="1060526"/>
        </a:xfrm>
        <a:prstGeom prst="ellipse">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Kilifi prisons</a:t>
          </a:r>
        </a:p>
      </dsp:txBody>
      <dsp:txXfrm>
        <a:off x="3636605" y="3069885"/>
        <a:ext cx="749906" cy="749906"/>
      </dsp:txXfrm>
    </dsp:sp>
    <dsp:sp modelId="{11B6EA6B-47B0-40B5-BB28-11B91DDFDA23}">
      <dsp:nvSpPr>
        <dsp:cNvPr id="0" name=""/>
        <dsp:cNvSpPr/>
      </dsp:nvSpPr>
      <dsp:spPr>
        <a:xfrm>
          <a:off x="2788808" y="3685896"/>
          <a:ext cx="663259" cy="663259"/>
        </a:xfrm>
        <a:prstGeom prst="ellipse">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err="1">
              <a:solidFill>
                <a:schemeClr val="bg1"/>
              </a:solidFill>
            </a:rPr>
            <a:t>Miritini</a:t>
          </a:r>
          <a:endParaRPr lang="en-US" sz="2000" kern="1200" dirty="0">
            <a:solidFill>
              <a:schemeClr val="bg1"/>
            </a:solidFill>
          </a:endParaRPr>
        </a:p>
      </dsp:txBody>
      <dsp:txXfrm>
        <a:off x="2885940" y="3783028"/>
        <a:ext cx="468995" cy="468995"/>
      </dsp:txXfrm>
    </dsp:sp>
    <dsp:sp modelId="{E1EAA23A-26DD-4C5A-B9B2-D6EA5228949D}">
      <dsp:nvSpPr>
        <dsp:cNvPr id="0" name=""/>
        <dsp:cNvSpPr/>
      </dsp:nvSpPr>
      <dsp:spPr>
        <a:xfrm>
          <a:off x="1729531" y="3685896"/>
          <a:ext cx="663259" cy="663259"/>
        </a:xfrm>
        <a:prstGeom prst="ellipse">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dirty="0">
              <a:solidFill>
                <a:schemeClr val="bg1"/>
              </a:solidFill>
            </a:rPr>
            <a:t>Shimo</a:t>
          </a:r>
        </a:p>
      </dsp:txBody>
      <dsp:txXfrm>
        <a:off x="1826663" y="3783028"/>
        <a:ext cx="468995" cy="468995"/>
      </dsp:txXfrm>
    </dsp:sp>
    <dsp:sp modelId="{EE321339-10F1-4602-AFC0-003710A23EB5}">
      <dsp:nvSpPr>
        <dsp:cNvPr id="0" name=""/>
        <dsp:cNvSpPr/>
      </dsp:nvSpPr>
      <dsp:spPr>
        <a:xfrm>
          <a:off x="838411" y="3113208"/>
          <a:ext cx="663259" cy="663259"/>
        </a:xfrm>
        <a:prstGeom prst="ellipse">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dirty="0" err="1"/>
            <a:t>Faza</a:t>
          </a:r>
          <a:endParaRPr lang="en-US" sz="1100" kern="1200" dirty="0"/>
        </a:p>
      </dsp:txBody>
      <dsp:txXfrm>
        <a:off x="935543" y="3210340"/>
        <a:ext cx="468995" cy="468995"/>
      </dsp:txXfrm>
    </dsp:sp>
    <dsp:sp modelId="{C0E02722-8C2B-4E8A-8292-D356B4F4EA4C}">
      <dsp:nvSpPr>
        <dsp:cNvPr id="0" name=""/>
        <dsp:cNvSpPr/>
      </dsp:nvSpPr>
      <dsp:spPr>
        <a:xfrm>
          <a:off x="398371" y="2149656"/>
          <a:ext cx="663259" cy="663259"/>
        </a:xfrm>
        <a:prstGeom prst="ellipse">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dirty="0" err="1"/>
            <a:t>Kombani</a:t>
          </a:r>
          <a:endParaRPr lang="en-US" sz="1100" kern="1200" dirty="0"/>
        </a:p>
      </dsp:txBody>
      <dsp:txXfrm>
        <a:off x="495503" y="2246788"/>
        <a:ext cx="468995" cy="468995"/>
      </dsp:txXfrm>
    </dsp:sp>
    <dsp:sp modelId="{C5C28868-D130-42C2-A3D4-293664A6CFD9}">
      <dsp:nvSpPr>
        <dsp:cNvPr id="0" name=""/>
        <dsp:cNvSpPr/>
      </dsp:nvSpPr>
      <dsp:spPr>
        <a:xfrm>
          <a:off x="549122" y="1101161"/>
          <a:ext cx="663259" cy="663259"/>
        </a:xfrm>
        <a:prstGeom prst="ellipse">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dirty="0" err="1"/>
            <a:t>Watamu</a:t>
          </a:r>
          <a:endParaRPr lang="en-US" sz="1200" kern="1200" dirty="0"/>
        </a:p>
      </dsp:txBody>
      <dsp:txXfrm>
        <a:off x="646254" y="1198293"/>
        <a:ext cx="468995" cy="468995"/>
      </dsp:txXfrm>
    </dsp:sp>
    <dsp:sp modelId="{5165DFAC-FF5E-4E4F-8BA3-B3EECC4731DC}">
      <dsp:nvSpPr>
        <dsp:cNvPr id="0" name=""/>
        <dsp:cNvSpPr/>
      </dsp:nvSpPr>
      <dsp:spPr>
        <a:xfrm>
          <a:off x="1242801" y="300613"/>
          <a:ext cx="663259" cy="663259"/>
        </a:xfrm>
        <a:prstGeom prst="ellipse">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err="1"/>
            <a:t>Kisauni</a:t>
          </a:r>
          <a:endParaRPr lang="en-US" sz="1800" kern="1200" dirty="0"/>
        </a:p>
      </dsp:txBody>
      <dsp:txXfrm>
        <a:off x="1339933" y="397745"/>
        <a:ext cx="468995" cy="468995"/>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21.png>
</file>

<file path=ppt/media/image22.png>
</file>

<file path=ppt/media/image23.jpeg>
</file>

<file path=ppt/media/image24.jpeg>
</file>

<file path=ppt/media/image25.jpeg>
</file>

<file path=ppt/media/image26.jpeg>
</file>

<file path=ppt/media/image27.jpeg>
</file>

<file path=ppt/media/image28.jpeg>
</file>

<file path=ppt/media/image29.png>
</file>

<file path=ppt/media/image3.jpe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83AF51-81EC-4D4E-8E29-5A348A226F70}" type="datetimeFigureOut">
              <a:rPr lang="en-US" smtClean="0"/>
              <a:t>07-Oct-25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13CFAE-12A7-4AB9-AF60-93C8B562953B}" type="slidenum">
              <a:rPr lang="en-US" smtClean="0"/>
              <a:t>‹#›</a:t>
            </a:fld>
            <a:endParaRPr lang="en-US"/>
          </a:p>
        </p:txBody>
      </p:sp>
    </p:spTree>
    <p:extLst>
      <p:ext uri="{BB962C8B-B14F-4D97-AF65-F5344CB8AC3E}">
        <p14:creationId xmlns:p14="http://schemas.microsoft.com/office/powerpoint/2010/main" val="16441850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txBody>
          <a:bodyPr/>
          <a:lstStyle/>
          <a:p>
            <a:endParaRPr lang="en-US"/>
          </a:p>
        </p:txBody>
      </p:sp>
      <p:sp>
        <p:nvSpPr>
          <p:cNvPr id="3" name="Notes Placeholder 2"/>
          <p:cNvSpPr>
            <a:spLocks noGrp="1"/>
          </p:cNvSpPr>
          <p:nvPr>
            <p:ph type="body" sz="quarter" idx="3"/>
          </p:nvPr>
        </p:nvSpPr>
        <p:spPr/>
        <p:txBody>
          <a:bodyPr/>
          <a:lstStyle/>
          <a:p>
            <a:r>
              <a:t>Suggested visual: Project timeline visual or stakeholder map</a:t>
            </a:r>
          </a:p>
        </p:txBody>
      </p:sp>
      <p:sp>
        <p:nvSpPr>
          <p:cNvPr id="4" name="Slide Number Placeholder 3"/>
          <p:cNvSpPr>
            <a:spLocks noGrp="1"/>
          </p:cNvSpPr>
          <p:nvPr>
            <p:ph type="sldNum" sz="quarter" idx="5"/>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txBody>
          <a:bodyPr/>
          <a:lstStyle/>
          <a:p>
            <a:endParaRPr lang="en-US"/>
          </a:p>
        </p:txBody>
      </p:sp>
      <p:sp>
        <p:nvSpPr>
          <p:cNvPr id="3" name="Notes Placeholder 2"/>
          <p:cNvSpPr>
            <a:spLocks noGrp="1"/>
          </p:cNvSpPr>
          <p:nvPr>
            <p:ph type="body" sz="quarter" idx="3"/>
          </p:nvPr>
        </p:nvSpPr>
        <p:spPr/>
        <p:txBody>
          <a:bodyPr/>
          <a:lstStyle/>
          <a:p>
            <a:r>
              <a:t>Suggested visual: Flowchart showing data flow or requirement mapping</a:t>
            </a:r>
          </a:p>
        </p:txBody>
      </p:sp>
      <p:sp>
        <p:nvSpPr>
          <p:cNvPr id="4" name="Slide Number Placeholder 3"/>
          <p:cNvSpPr>
            <a:spLocks noGrp="1"/>
          </p:cNvSpPr>
          <p:nvPr>
            <p:ph type="sldNum" sz="quarter" idx="5"/>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txBody>
          <a:bodyPr/>
          <a:lstStyle/>
          <a:p>
            <a:endParaRPr lang="en-US"/>
          </a:p>
        </p:txBody>
      </p:sp>
      <p:sp>
        <p:nvSpPr>
          <p:cNvPr id="3" name="Notes Placeholder 2"/>
          <p:cNvSpPr>
            <a:spLocks noGrp="1"/>
          </p:cNvSpPr>
          <p:nvPr>
            <p:ph type="body" sz="quarter" idx="3"/>
          </p:nvPr>
        </p:nvSpPr>
        <p:spPr/>
        <p:txBody>
          <a:bodyPr/>
          <a:lstStyle/>
          <a:p>
            <a:r>
              <a:t>Suggested visual: Server setup or configuration dashboard</a:t>
            </a:r>
          </a:p>
        </p:txBody>
      </p:sp>
      <p:sp>
        <p:nvSpPr>
          <p:cNvPr id="4" name="Slide Number Placeholder 3"/>
          <p:cNvSpPr>
            <a:spLocks noGrp="1"/>
          </p:cNvSpPr>
          <p:nvPr>
            <p:ph type="sldNum" sz="quarter" idx="5"/>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txBody>
          <a:bodyPr/>
          <a:lstStyle/>
          <a:p>
            <a:endParaRPr lang="en-US"/>
          </a:p>
        </p:txBody>
      </p:sp>
      <p:sp>
        <p:nvSpPr>
          <p:cNvPr id="3" name="Notes Placeholder 2"/>
          <p:cNvSpPr>
            <a:spLocks noGrp="1"/>
          </p:cNvSpPr>
          <p:nvPr>
            <p:ph type="body" sz="quarter" idx="3"/>
          </p:nvPr>
        </p:nvSpPr>
        <p:spPr/>
        <p:txBody>
          <a:bodyPr/>
          <a:lstStyle/>
          <a:p>
            <a:r>
              <a:t>Suggested visual: Training session or classroom image</a:t>
            </a:r>
          </a:p>
        </p:txBody>
      </p:sp>
      <p:sp>
        <p:nvSpPr>
          <p:cNvPr id="4" name="Slide Number Placeholder 3"/>
          <p:cNvSpPr>
            <a:spLocks noGrp="1"/>
          </p:cNvSpPr>
          <p:nvPr>
            <p:ph type="sldNum" sz="quarter" idx="5"/>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txBody>
          <a:bodyPr/>
          <a:lstStyle/>
          <a:p>
            <a:endParaRPr lang="en-US"/>
          </a:p>
        </p:txBody>
      </p:sp>
      <p:sp>
        <p:nvSpPr>
          <p:cNvPr id="3" name="Notes Placeholder 2"/>
          <p:cNvSpPr>
            <a:spLocks noGrp="1"/>
          </p:cNvSpPr>
          <p:nvPr>
            <p:ph type="body" sz="quarter" idx="3"/>
          </p:nvPr>
        </p:nvSpPr>
        <p:spPr/>
        <p:txBody>
          <a:bodyPr/>
          <a:lstStyle/>
          <a:p>
            <a:r>
              <a:t>Suggested visual: Data transformation or database migration diagram</a:t>
            </a:r>
          </a:p>
        </p:txBody>
      </p:sp>
      <p:sp>
        <p:nvSpPr>
          <p:cNvPr id="4" name="Slide Number Placeholder 3"/>
          <p:cNvSpPr>
            <a:spLocks noGrp="1"/>
          </p:cNvSpPr>
          <p:nvPr>
            <p:ph type="sldNum" sz="quarter" idx="5"/>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txBody>
          <a:bodyPr/>
          <a:lstStyle/>
          <a:p>
            <a:endParaRPr lang="en-US"/>
          </a:p>
        </p:txBody>
      </p:sp>
      <p:sp>
        <p:nvSpPr>
          <p:cNvPr id="3" name="Notes Placeholder 2"/>
          <p:cNvSpPr>
            <a:spLocks noGrp="1"/>
          </p:cNvSpPr>
          <p:nvPr>
            <p:ph type="body" sz="quarter" idx="3"/>
          </p:nvPr>
        </p:nvSpPr>
        <p:spPr/>
        <p:txBody>
          <a:bodyPr/>
          <a:lstStyle/>
          <a:p>
            <a:r>
              <a:t>Suggested visual: System test or pilot feedback graphic</a:t>
            </a:r>
          </a:p>
        </p:txBody>
      </p:sp>
      <p:sp>
        <p:nvSpPr>
          <p:cNvPr id="4" name="Slide Number Placeholder 3"/>
          <p:cNvSpPr>
            <a:spLocks noGrp="1"/>
          </p:cNvSpPr>
          <p:nvPr>
            <p:ph type="sldNum" sz="quarter" idx="5"/>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txBody>
          <a:bodyPr/>
          <a:lstStyle/>
          <a:p>
            <a:endParaRPr lang="en-US"/>
          </a:p>
        </p:txBody>
      </p:sp>
      <p:sp>
        <p:nvSpPr>
          <p:cNvPr id="3" name="Notes Placeholder 2"/>
          <p:cNvSpPr>
            <a:spLocks noGrp="1"/>
          </p:cNvSpPr>
          <p:nvPr>
            <p:ph type="body" sz="quarter" idx="3"/>
          </p:nvPr>
        </p:nvSpPr>
        <p:spPr/>
        <p:txBody>
          <a:bodyPr/>
          <a:lstStyle/>
          <a:p>
            <a:r>
              <a:t>Suggested visual: Helpdesk or dashboard analytics image</a:t>
            </a:r>
          </a:p>
        </p:txBody>
      </p:sp>
      <p:sp>
        <p:nvSpPr>
          <p:cNvPr id="4" name="Slide Number Placeholder 3"/>
          <p:cNvSpPr>
            <a:spLocks noGrp="1"/>
          </p:cNvSpPr>
          <p:nvPr>
            <p:ph type="sldNum" sz="quarter" idx="5"/>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txBody>
          <a:bodyPr/>
          <a:lstStyle/>
          <a:p>
            <a:endParaRPr lang="en-US"/>
          </a:p>
        </p:txBody>
      </p:sp>
      <p:sp>
        <p:nvSpPr>
          <p:cNvPr id="3" name="Notes Placeholder 2"/>
          <p:cNvSpPr>
            <a:spLocks noGrp="1"/>
          </p:cNvSpPr>
          <p:nvPr>
            <p:ph type="body" sz="quarter" idx="3"/>
          </p:nvPr>
        </p:nvSpPr>
        <p:spPr/>
        <p:txBody>
          <a:bodyPr/>
          <a:lstStyle/>
          <a:p>
            <a:r>
              <a:t>Suggested visual: Gantt chart or timeline visualization</a:t>
            </a:r>
          </a:p>
        </p:txBody>
      </p:sp>
      <p:sp>
        <p:nvSpPr>
          <p:cNvPr id="4" name="Slide Number Placeholder 3"/>
          <p:cNvSpPr>
            <a:spLocks noGrp="1"/>
          </p:cNvSpPr>
          <p:nvPr>
            <p:ph type="sldNum" sz="quarter" idx="5"/>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55B80-8245-47E7-8F92-F87F087C9885}"/>
              </a:ext>
            </a:extLst>
          </p:cNvPr>
          <p:cNvSpPr>
            <a:spLocks noGrp="1"/>
          </p:cNvSpPr>
          <p:nvPr>
            <p:ph type="ctrTitle"/>
          </p:nvPr>
        </p:nvSpPr>
        <p:spPr>
          <a:xfrm>
            <a:off x="1524000" y="1271847"/>
            <a:ext cx="9144000" cy="2238116"/>
          </a:xfrm>
        </p:spPr>
        <p:txBody>
          <a:bodyPr anchor="b"/>
          <a:lstStyle>
            <a:lvl1pPr algn="ctr">
              <a:defRPr sz="6000" b="1"/>
            </a:lvl1pPr>
          </a:lstStyle>
          <a:p>
            <a:r>
              <a:rPr lang="en-US" dirty="0"/>
              <a:t>Click to edit Master title style</a:t>
            </a:r>
            <a:endParaRPr lang="en-KE" dirty="0"/>
          </a:p>
        </p:txBody>
      </p:sp>
      <p:sp>
        <p:nvSpPr>
          <p:cNvPr id="3" name="Subtitle 2">
            <a:extLst>
              <a:ext uri="{FF2B5EF4-FFF2-40B4-BE49-F238E27FC236}">
                <a16:creationId xmlns:a16="http://schemas.microsoft.com/office/drawing/2014/main" id="{7F162DC4-E5B4-4D8F-9EE1-85181E5C3177}"/>
              </a:ext>
            </a:extLst>
          </p:cNvPr>
          <p:cNvSpPr>
            <a:spLocks noGrp="1"/>
          </p:cNvSpPr>
          <p:nvPr>
            <p:ph type="subTitle" idx="1"/>
          </p:nvPr>
        </p:nvSpPr>
        <p:spPr>
          <a:xfrm>
            <a:off x="1524000" y="3602038"/>
            <a:ext cx="9144000" cy="148535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KE" dirty="0"/>
          </a:p>
        </p:txBody>
      </p:sp>
      <p:sp>
        <p:nvSpPr>
          <p:cNvPr id="4" name="Date Placeholder 3">
            <a:extLst>
              <a:ext uri="{FF2B5EF4-FFF2-40B4-BE49-F238E27FC236}">
                <a16:creationId xmlns:a16="http://schemas.microsoft.com/office/drawing/2014/main" id="{D030AF6A-FC03-4F1A-B131-628A157A630B}"/>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5" name="Footer Placeholder 4">
            <a:extLst>
              <a:ext uri="{FF2B5EF4-FFF2-40B4-BE49-F238E27FC236}">
                <a16:creationId xmlns:a16="http://schemas.microsoft.com/office/drawing/2014/main" id="{70C34169-BF00-46FC-B1CD-D629625EB418}"/>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2C839D16-34D6-4868-8763-C27671DCD4F3}"/>
              </a:ext>
            </a:extLst>
          </p:cNvPr>
          <p:cNvSpPr>
            <a:spLocks noGrp="1"/>
          </p:cNvSpPr>
          <p:nvPr>
            <p:ph type="sldNum" sz="quarter" idx="12"/>
          </p:nvPr>
        </p:nvSpPr>
        <p:spPr/>
        <p:txBody>
          <a:bodyPr/>
          <a:lstStyle/>
          <a:p>
            <a:fld id="{F3C698CF-4363-4E27-A966-BBBA35FE34FA}" type="slidenum">
              <a:rPr lang="en-KE" smtClean="0"/>
              <a:t>‹#›</a:t>
            </a:fld>
            <a:endParaRPr lang="en-KE"/>
          </a:p>
        </p:txBody>
      </p:sp>
      <p:pic>
        <p:nvPicPr>
          <p:cNvPr id="7" name="Picture 6">
            <a:extLst>
              <a:ext uri="{FF2B5EF4-FFF2-40B4-BE49-F238E27FC236}">
                <a16:creationId xmlns:a16="http://schemas.microsoft.com/office/drawing/2014/main" id="{98D0AF1E-40D9-404C-99ED-05D50E0B8294}"/>
              </a:ext>
            </a:extLst>
          </p:cNvPr>
          <p:cNvPicPr>
            <a:picLocks noChangeAspect="1"/>
          </p:cNvPicPr>
          <p:nvPr userDrawn="1"/>
        </p:nvPicPr>
        <p:blipFill>
          <a:blip r:embed="rId2"/>
          <a:stretch>
            <a:fillRect/>
          </a:stretch>
        </p:blipFill>
        <p:spPr>
          <a:xfrm>
            <a:off x="0" y="0"/>
            <a:ext cx="264463" cy="6858000"/>
          </a:xfrm>
          <a:prstGeom prst="rect">
            <a:avLst/>
          </a:prstGeom>
        </p:spPr>
      </p:pic>
      <p:pic>
        <p:nvPicPr>
          <p:cNvPr id="8" name="Picture 7">
            <a:extLst>
              <a:ext uri="{FF2B5EF4-FFF2-40B4-BE49-F238E27FC236}">
                <a16:creationId xmlns:a16="http://schemas.microsoft.com/office/drawing/2014/main" id="{4DB5499F-4121-487D-A4A2-C8592EB23EB9}"/>
              </a:ext>
            </a:extLst>
          </p:cNvPr>
          <p:cNvPicPr>
            <a:picLocks noChangeAspect="1"/>
          </p:cNvPicPr>
          <p:nvPr userDrawn="1"/>
        </p:nvPicPr>
        <p:blipFill>
          <a:blip r:embed="rId3"/>
          <a:stretch>
            <a:fillRect/>
          </a:stretch>
        </p:blipFill>
        <p:spPr>
          <a:xfrm>
            <a:off x="9202150" y="4913144"/>
            <a:ext cx="2798696" cy="1944856"/>
          </a:xfrm>
          <a:prstGeom prst="rect">
            <a:avLst/>
          </a:prstGeom>
        </p:spPr>
      </p:pic>
      <p:pic>
        <p:nvPicPr>
          <p:cNvPr id="10" name="Picture 5" descr="Picture 5">
            <a:extLst>
              <a:ext uri="{FF2B5EF4-FFF2-40B4-BE49-F238E27FC236}">
                <a16:creationId xmlns:a16="http://schemas.microsoft.com/office/drawing/2014/main" id="{DC3B5A27-1D4C-4ABD-8F90-8FDBF56D760D}"/>
              </a:ext>
            </a:extLst>
          </p:cNvPr>
          <p:cNvPicPr>
            <a:picLocks noChangeAspect="1"/>
          </p:cNvPicPr>
          <p:nvPr userDrawn="1"/>
        </p:nvPicPr>
        <p:blipFill rotWithShape="1">
          <a:blip r:embed="rId4"/>
          <a:srcRect b="77755"/>
          <a:stretch/>
        </p:blipFill>
        <p:spPr>
          <a:xfrm>
            <a:off x="-321" y="0"/>
            <a:ext cx="12192321" cy="1463040"/>
          </a:xfrm>
          <a:prstGeom prst="rect">
            <a:avLst/>
          </a:prstGeom>
          <a:ln w="12700">
            <a:miter lim="400000"/>
          </a:ln>
        </p:spPr>
      </p:pic>
    </p:spTree>
    <p:extLst>
      <p:ext uri="{BB962C8B-B14F-4D97-AF65-F5344CB8AC3E}">
        <p14:creationId xmlns:p14="http://schemas.microsoft.com/office/powerpoint/2010/main" val="847304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27975-9D3D-48E0-90AF-F2D0C41142A0}"/>
              </a:ext>
            </a:extLst>
          </p:cNvPr>
          <p:cNvSpPr>
            <a:spLocks noGrp="1"/>
          </p:cNvSpPr>
          <p:nvPr>
            <p:ph type="title"/>
          </p:nvPr>
        </p:nvSpPr>
        <p:spPr/>
        <p:txBody>
          <a:bodyPr>
            <a:normAutofit/>
          </a:bodyPr>
          <a:lstStyle>
            <a:lvl1pPr algn="l" defTabSz="914400" rtl="0" eaLnBrk="1" latinLnBrk="0" hangingPunct="1">
              <a:lnSpc>
                <a:spcPct val="90000"/>
              </a:lnSpc>
              <a:spcBef>
                <a:spcPct val="0"/>
              </a:spcBef>
              <a:buNone/>
              <a:defRPr lang="en-KE" sz="4400" b="1" kern="1200" dirty="0">
                <a:solidFill>
                  <a:srgbClr val="7030A0"/>
                </a:solidFill>
                <a:latin typeface="+mj-lt"/>
                <a:ea typeface="+mj-ea"/>
                <a:cs typeface="+mj-cs"/>
              </a:defRPr>
            </a:lvl1pPr>
          </a:lstStyle>
          <a:p>
            <a:r>
              <a:rPr lang="en-US" dirty="0"/>
              <a:t>Click to edit Master title style</a:t>
            </a:r>
            <a:endParaRPr lang="en-KE" dirty="0"/>
          </a:p>
        </p:txBody>
      </p:sp>
      <p:sp>
        <p:nvSpPr>
          <p:cNvPr id="3" name="Vertical Text Placeholder 2">
            <a:extLst>
              <a:ext uri="{FF2B5EF4-FFF2-40B4-BE49-F238E27FC236}">
                <a16:creationId xmlns:a16="http://schemas.microsoft.com/office/drawing/2014/main" id="{98A66D3C-D9E5-44D0-99DB-AF481E09072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09021ECD-B86E-45BE-8D5A-AA1C1CB725C9}"/>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5" name="Footer Placeholder 4">
            <a:extLst>
              <a:ext uri="{FF2B5EF4-FFF2-40B4-BE49-F238E27FC236}">
                <a16:creationId xmlns:a16="http://schemas.microsoft.com/office/drawing/2014/main" id="{A573F713-46E9-4C54-B03D-98A472CF6B03}"/>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3EEA4D2E-8DC0-497E-BDAD-85CFC9FA9384}"/>
              </a:ext>
            </a:extLst>
          </p:cNvPr>
          <p:cNvSpPr>
            <a:spLocks noGrp="1"/>
          </p:cNvSpPr>
          <p:nvPr>
            <p:ph type="sldNum" sz="quarter" idx="12"/>
          </p:nvPr>
        </p:nvSpPr>
        <p:spPr/>
        <p:txBody>
          <a:bodyPr/>
          <a:lstStyle/>
          <a:p>
            <a:fld id="{F3C698CF-4363-4E27-A966-BBBA35FE34FA}" type="slidenum">
              <a:rPr lang="en-KE" smtClean="0"/>
              <a:t>‹#›</a:t>
            </a:fld>
            <a:endParaRPr lang="en-KE"/>
          </a:p>
        </p:txBody>
      </p:sp>
      <p:pic>
        <p:nvPicPr>
          <p:cNvPr id="7" name="Image" descr="Image">
            <a:extLst>
              <a:ext uri="{FF2B5EF4-FFF2-40B4-BE49-F238E27FC236}">
                <a16:creationId xmlns:a16="http://schemas.microsoft.com/office/drawing/2014/main" id="{4051991D-B404-4CA4-9853-37807FF6A831}"/>
              </a:ext>
            </a:extLst>
          </p:cNvPr>
          <p:cNvPicPr>
            <a:picLocks noChangeAspect="1"/>
          </p:cNvPicPr>
          <p:nvPr userDrawn="1"/>
        </p:nvPicPr>
        <p:blipFill>
          <a:blip r:embed="rId2"/>
          <a:stretch>
            <a:fillRect/>
          </a:stretch>
        </p:blipFill>
        <p:spPr>
          <a:xfrm>
            <a:off x="-3792" y="0"/>
            <a:ext cx="263005" cy="6953164"/>
          </a:xfrm>
          <a:prstGeom prst="rect">
            <a:avLst/>
          </a:prstGeom>
          <a:ln w="12700">
            <a:miter lim="400000"/>
          </a:ln>
        </p:spPr>
      </p:pic>
      <p:pic>
        <p:nvPicPr>
          <p:cNvPr id="8" name="Picture 7">
            <a:extLst>
              <a:ext uri="{FF2B5EF4-FFF2-40B4-BE49-F238E27FC236}">
                <a16:creationId xmlns:a16="http://schemas.microsoft.com/office/drawing/2014/main" id="{0BE970C9-02D8-4956-B1A8-BD8F3DF3FF5B}"/>
              </a:ext>
            </a:extLst>
          </p:cNvPr>
          <p:cNvPicPr>
            <a:picLocks noChangeAspect="1"/>
          </p:cNvPicPr>
          <p:nvPr userDrawn="1"/>
        </p:nvPicPr>
        <p:blipFill>
          <a:blip r:embed="rId3"/>
          <a:stretch>
            <a:fillRect/>
          </a:stretch>
        </p:blipFill>
        <p:spPr>
          <a:xfrm>
            <a:off x="10912341" y="0"/>
            <a:ext cx="1279659" cy="889255"/>
          </a:xfrm>
          <a:prstGeom prst="rect">
            <a:avLst/>
          </a:prstGeom>
        </p:spPr>
      </p:pic>
    </p:spTree>
    <p:extLst>
      <p:ext uri="{BB962C8B-B14F-4D97-AF65-F5344CB8AC3E}">
        <p14:creationId xmlns:p14="http://schemas.microsoft.com/office/powerpoint/2010/main" val="17638724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0F40FFA-3A6E-446D-AA4C-CAAA712EC70D}"/>
              </a:ext>
            </a:extLst>
          </p:cNvPr>
          <p:cNvSpPr>
            <a:spLocks noGrp="1"/>
          </p:cNvSpPr>
          <p:nvPr>
            <p:ph type="title" orient="vert"/>
          </p:nvPr>
        </p:nvSpPr>
        <p:spPr>
          <a:xfrm>
            <a:off x="8724900" y="365125"/>
            <a:ext cx="2628900" cy="5811838"/>
          </a:xfrm>
        </p:spPr>
        <p:txBody>
          <a:bodyPr vert="eaVert"/>
          <a:lstStyle>
            <a:lvl1pPr>
              <a:defRPr lang="en-US" sz="4400" b="1" kern="1200" dirty="0" smtClean="0">
                <a:solidFill>
                  <a:srgbClr val="7030A0"/>
                </a:solidFill>
                <a:latin typeface="+mj-lt"/>
                <a:ea typeface="+mj-ea"/>
                <a:cs typeface="+mj-cs"/>
              </a:defRPr>
            </a:lvl1pPr>
          </a:lstStyle>
          <a:p>
            <a:r>
              <a:rPr lang="en-US" dirty="0"/>
              <a:t>Click to edit Master title style</a:t>
            </a:r>
            <a:endParaRPr lang="en-KE" dirty="0"/>
          </a:p>
        </p:txBody>
      </p:sp>
      <p:sp>
        <p:nvSpPr>
          <p:cNvPr id="3" name="Vertical Text Placeholder 2">
            <a:extLst>
              <a:ext uri="{FF2B5EF4-FFF2-40B4-BE49-F238E27FC236}">
                <a16:creationId xmlns:a16="http://schemas.microsoft.com/office/drawing/2014/main" id="{BB52A987-6A1B-4382-8699-8157567425C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AF27D506-8334-4D78-A7CC-36446F0FCC3D}"/>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5" name="Footer Placeholder 4">
            <a:extLst>
              <a:ext uri="{FF2B5EF4-FFF2-40B4-BE49-F238E27FC236}">
                <a16:creationId xmlns:a16="http://schemas.microsoft.com/office/drawing/2014/main" id="{5DCE85C0-528A-4155-8C65-43C7FF24C1CC}"/>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AD58315C-6AC0-456C-AA42-3840A14A11C9}"/>
              </a:ext>
            </a:extLst>
          </p:cNvPr>
          <p:cNvSpPr>
            <a:spLocks noGrp="1"/>
          </p:cNvSpPr>
          <p:nvPr>
            <p:ph type="sldNum" sz="quarter" idx="12"/>
          </p:nvPr>
        </p:nvSpPr>
        <p:spPr/>
        <p:txBody>
          <a:bodyPr/>
          <a:lstStyle/>
          <a:p>
            <a:fld id="{F3C698CF-4363-4E27-A966-BBBA35FE34FA}" type="slidenum">
              <a:rPr lang="en-KE" smtClean="0"/>
              <a:t>‹#›</a:t>
            </a:fld>
            <a:endParaRPr lang="en-KE"/>
          </a:p>
        </p:txBody>
      </p:sp>
      <p:pic>
        <p:nvPicPr>
          <p:cNvPr id="7" name="Image" descr="Image">
            <a:extLst>
              <a:ext uri="{FF2B5EF4-FFF2-40B4-BE49-F238E27FC236}">
                <a16:creationId xmlns:a16="http://schemas.microsoft.com/office/drawing/2014/main" id="{0053972C-2740-4669-ADA8-12561A609FED}"/>
              </a:ext>
            </a:extLst>
          </p:cNvPr>
          <p:cNvPicPr>
            <a:picLocks noChangeAspect="1"/>
          </p:cNvPicPr>
          <p:nvPr userDrawn="1"/>
        </p:nvPicPr>
        <p:blipFill>
          <a:blip r:embed="rId2"/>
          <a:stretch>
            <a:fillRect/>
          </a:stretch>
        </p:blipFill>
        <p:spPr>
          <a:xfrm>
            <a:off x="-3792" y="0"/>
            <a:ext cx="263005" cy="6953164"/>
          </a:xfrm>
          <a:prstGeom prst="rect">
            <a:avLst/>
          </a:prstGeom>
          <a:ln w="12700">
            <a:miter lim="400000"/>
          </a:ln>
        </p:spPr>
      </p:pic>
    </p:spTree>
    <p:extLst>
      <p:ext uri="{BB962C8B-B14F-4D97-AF65-F5344CB8AC3E}">
        <p14:creationId xmlns:p14="http://schemas.microsoft.com/office/powerpoint/2010/main" val="38590656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2. Master Bkg - Dk Blue ">
    <p:spTree>
      <p:nvGrpSpPr>
        <p:cNvPr id="1" name=""/>
        <p:cNvGrpSpPr/>
        <p:nvPr/>
      </p:nvGrpSpPr>
      <p:grpSpPr>
        <a:xfrm>
          <a:off x="0" y="0"/>
          <a:ext cx="0" cy="0"/>
          <a:chOff x="0" y="0"/>
          <a:chExt cx="0" cy="0"/>
        </a:xfrm>
      </p:grpSpPr>
      <p:grpSp>
        <p:nvGrpSpPr>
          <p:cNvPr id="17" name="Rectangle 11"/>
          <p:cNvGrpSpPr/>
          <p:nvPr/>
        </p:nvGrpSpPr>
        <p:grpSpPr>
          <a:xfrm>
            <a:off x="170175" y="6570474"/>
            <a:ext cx="12041003" cy="291935"/>
            <a:chOff x="0" y="0"/>
            <a:chExt cx="12041001" cy="291933"/>
          </a:xfrm>
        </p:grpSpPr>
        <p:sp>
          <p:nvSpPr>
            <p:cNvPr id="15" name="Rectangle"/>
            <p:cNvSpPr/>
            <p:nvPr/>
          </p:nvSpPr>
          <p:spPr>
            <a:xfrm>
              <a:off x="20317" y="-1"/>
              <a:ext cx="12000363" cy="291935"/>
            </a:xfrm>
            <a:prstGeom prst="rect">
              <a:avLst/>
            </a:prstGeom>
            <a:solidFill>
              <a:srgbClr val="7030A0"/>
            </a:solidFill>
            <a:ln w="12700" cap="flat">
              <a:noFill/>
              <a:miter lim="400000"/>
            </a:ln>
            <a:effectLst/>
          </p:spPr>
          <p:txBody>
            <a:bodyPr wrap="square" lIns="45718" tIns="45718" rIns="45718" bIns="45718" numCol="1" anchor="ctr">
              <a:noAutofit/>
            </a:bodyPr>
            <a:lstStyle/>
            <a:p>
              <a:pPr algn="ctr">
                <a:defRPr sz="1800">
                  <a:solidFill>
                    <a:srgbClr val="F2F2F2"/>
                  </a:solidFill>
                  <a:latin typeface="Open Sans"/>
                  <a:ea typeface="Open Sans"/>
                  <a:cs typeface="Open Sans"/>
                  <a:sym typeface="Open Sans"/>
                </a:defRPr>
              </a:pPr>
              <a:endParaRPr/>
            </a:p>
          </p:txBody>
        </p:sp>
        <p:sp>
          <p:nvSpPr>
            <p:cNvPr id="16" name="Empowering Communities for a Healthy Future"/>
            <p:cNvSpPr txBox="1"/>
            <p:nvPr/>
          </p:nvSpPr>
          <p:spPr>
            <a:xfrm>
              <a:off x="-1" y="11345"/>
              <a:ext cx="12041003" cy="2692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ctr">
              <a:spAutoFit/>
            </a:bodyPr>
            <a:lstStyle>
              <a:lvl1pPr algn="ctr">
                <a:defRPr sz="1100">
                  <a:solidFill>
                    <a:srgbClr val="F2F2F2"/>
                  </a:solidFill>
                  <a:latin typeface="Montserrat Light Italic"/>
                  <a:ea typeface="Montserrat Light Italic"/>
                  <a:cs typeface="Montserrat Light Italic"/>
                  <a:sym typeface="Montserrat Light Italic"/>
                </a:defRPr>
              </a:lvl1pPr>
            </a:lstStyle>
            <a:p>
              <a:r>
                <a:t>Empowering Communities for a Healthy Future</a:t>
              </a:r>
            </a:p>
          </p:txBody>
        </p:sp>
      </p:grpSp>
      <p:sp>
        <p:nvSpPr>
          <p:cNvPr id="18" name="Body Level One…"/>
          <p:cNvSpPr txBox="1">
            <a:spLocks noGrp="1"/>
          </p:cNvSpPr>
          <p:nvPr>
            <p:ph type="body" sz="quarter" idx="1" hasCustomPrompt="1"/>
          </p:nvPr>
        </p:nvSpPr>
        <p:spPr>
          <a:xfrm>
            <a:off x="838201" y="403450"/>
            <a:ext cx="8957732" cy="1093683"/>
          </a:xfrm>
          <a:prstGeom prst="rect">
            <a:avLst/>
          </a:prstGeom>
        </p:spPr>
        <p:txBody>
          <a:bodyPr lIns="0" tIns="0" rIns="0" bIns="0"/>
          <a:lstStyle>
            <a:lvl1pPr marL="0" indent="0" algn="l" defTabSz="914400" rtl="0" eaLnBrk="1" latinLnBrk="0" hangingPunct="1">
              <a:lnSpc>
                <a:spcPct val="90000"/>
              </a:lnSpc>
              <a:spcBef>
                <a:spcPct val="0"/>
              </a:spcBef>
              <a:buSzTx/>
              <a:buFontTx/>
              <a:buNone/>
              <a:defRPr lang="en-KE" sz="4400" b="1" kern="1200" dirty="0" smtClean="0">
                <a:solidFill>
                  <a:srgbClr val="7030A0"/>
                </a:solidFill>
                <a:latin typeface="+mj-lt"/>
                <a:ea typeface="+mj-ea"/>
                <a:cs typeface="+mj-cs"/>
              </a:defRPr>
            </a:lvl1pPr>
            <a:lvl2pPr marL="0" indent="0">
              <a:lnSpc>
                <a:spcPts val="4200"/>
              </a:lnSpc>
              <a:spcBef>
                <a:spcPts val="0"/>
              </a:spcBef>
              <a:buSzTx/>
              <a:buFontTx/>
              <a:buNone/>
              <a:defRPr sz="3600" b="1">
                <a:solidFill>
                  <a:srgbClr val="7030A0"/>
                </a:solidFill>
              </a:defRPr>
            </a:lvl2pPr>
            <a:lvl3pPr marL="0" indent="0">
              <a:lnSpc>
                <a:spcPts val="4200"/>
              </a:lnSpc>
              <a:spcBef>
                <a:spcPts val="0"/>
              </a:spcBef>
              <a:buSzTx/>
              <a:buFontTx/>
              <a:buNone/>
              <a:defRPr sz="3600" b="1">
                <a:solidFill>
                  <a:srgbClr val="7030A0"/>
                </a:solidFill>
              </a:defRPr>
            </a:lvl3pPr>
            <a:lvl4pPr marL="0" indent="0">
              <a:lnSpc>
                <a:spcPts val="4200"/>
              </a:lnSpc>
              <a:spcBef>
                <a:spcPts val="0"/>
              </a:spcBef>
              <a:buSzTx/>
              <a:buFontTx/>
              <a:buNone/>
              <a:defRPr sz="3600" b="1">
                <a:solidFill>
                  <a:srgbClr val="7030A0"/>
                </a:solidFill>
              </a:defRPr>
            </a:lvl4pPr>
            <a:lvl5pPr marL="0" indent="0">
              <a:lnSpc>
                <a:spcPts val="4200"/>
              </a:lnSpc>
              <a:spcBef>
                <a:spcPts val="0"/>
              </a:spcBef>
              <a:buSzTx/>
              <a:buFontTx/>
              <a:buNone/>
              <a:defRPr sz="3600" b="1">
                <a:solidFill>
                  <a:srgbClr val="7030A0"/>
                </a:solidFill>
              </a:defRPr>
            </a:lvl5pPr>
          </a:lstStyle>
          <a:p>
            <a:r>
              <a:rPr dirty="0"/>
              <a:t>Primary Headline Goes Here</a:t>
            </a:r>
          </a:p>
          <a:p>
            <a:pPr lvl="1"/>
            <a:endParaRPr dirty="0"/>
          </a:p>
          <a:p>
            <a:pPr lvl="2"/>
            <a:endParaRPr dirty="0"/>
          </a:p>
          <a:p>
            <a:pPr lvl="3"/>
            <a:endParaRPr dirty="0"/>
          </a:p>
          <a:p>
            <a:pPr lvl="4"/>
            <a:endParaRPr dirty="0"/>
          </a:p>
        </p:txBody>
      </p:sp>
      <p:pic>
        <p:nvPicPr>
          <p:cNvPr id="20" name="Image" descr="Image"/>
          <p:cNvPicPr>
            <a:picLocks noChangeAspect="1"/>
          </p:cNvPicPr>
          <p:nvPr/>
        </p:nvPicPr>
        <p:blipFill>
          <a:blip r:embed="rId2"/>
          <a:stretch>
            <a:fillRect/>
          </a:stretch>
        </p:blipFill>
        <p:spPr>
          <a:xfrm>
            <a:off x="-3792" y="0"/>
            <a:ext cx="263005" cy="6953164"/>
          </a:xfrm>
          <a:prstGeom prst="rect">
            <a:avLst/>
          </a:prstGeom>
          <a:ln w="12700">
            <a:miter lim="400000"/>
          </a:ln>
        </p:spPr>
      </p:pic>
      <p:pic>
        <p:nvPicPr>
          <p:cNvPr id="21" name="LVCT logo- PNG.png" descr="LVCT logo- PNG.png"/>
          <p:cNvPicPr>
            <a:picLocks noChangeAspect="1"/>
          </p:cNvPicPr>
          <p:nvPr/>
        </p:nvPicPr>
        <p:blipFill>
          <a:blip r:embed="rId3"/>
          <a:stretch>
            <a:fillRect/>
          </a:stretch>
        </p:blipFill>
        <p:spPr>
          <a:xfrm>
            <a:off x="9795933" y="128653"/>
            <a:ext cx="1799187" cy="1245996"/>
          </a:xfrm>
          <a:prstGeom prst="rect">
            <a:avLst/>
          </a:prstGeom>
          <a:ln w="12700">
            <a:miter lim="400000"/>
          </a:ln>
        </p:spPr>
      </p:pic>
      <p:sp>
        <p:nvSpPr>
          <p:cNvPr id="22" name="Slide Number"/>
          <p:cNvSpPr txBox="1">
            <a:spLocks noGrp="1"/>
          </p:cNvSpPr>
          <p:nvPr>
            <p:ph type="sldNum" sz="quarter" idx="2"/>
          </p:nvPr>
        </p:nvSpPr>
        <p:spPr>
          <a:xfrm>
            <a:off x="11523579" y="6679725"/>
            <a:ext cx="169419" cy="165101"/>
          </a:xfrm>
          <a:prstGeom prst="rect">
            <a:avLst/>
          </a:prstGeom>
        </p:spPr>
        <p:txBody>
          <a:bodyPr lIns="0" tIns="0" rIns="0" bIns="0"/>
          <a:lstStyle>
            <a:lvl1pPr>
              <a:defRPr sz="1000">
                <a:solidFill>
                  <a:srgbClr val="F2F2F2"/>
                </a:solidFill>
                <a:latin typeface="Montserrat Bold"/>
                <a:ea typeface="Montserrat Bold"/>
                <a:cs typeface="Montserrat Bold"/>
                <a:sym typeface="Montserrat Bold"/>
              </a:defRPr>
            </a:lvl1pPr>
          </a:lstStyle>
          <a:p>
            <a:fld id="{86CB4B4D-7CA3-9044-876B-883B54F8677D}" type="slidenum">
              <a:t>‹#›</a:t>
            </a:fld>
            <a:endParaRPr/>
          </a:p>
        </p:txBody>
      </p:sp>
      <p:sp>
        <p:nvSpPr>
          <p:cNvPr id="10" name="Text Placeholder 2">
            <a:extLst>
              <a:ext uri="{FF2B5EF4-FFF2-40B4-BE49-F238E27FC236}">
                <a16:creationId xmlns:a16="http://schemas.microsoft.com/office/drawing/2014/main" id="{250BE5A8-F73D-42AB-988B-3DF17E8E6DE1}"/>
              </a:ext>
            </a:extLst>
          </p:cNvPr>
          <p:cNvSpPr>
            <a:spLocks noGrp="1"/>
          </p:cNvSpPr>
          <p:nvPr>
            <p:ph idx="10"/>
          </p:nvPr>
        </p:nvSpPr>
        <p:spPr>
          <a:xfrm>
            <a:off x="838200" y="1508479"/>
            <a:ext cx="10515600" cy="466848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KE"/>
          </a:p>
        </p:txBody>
      </p:sp>
    </p:spTree>
    <p:extLst>
      <p:ext uri="{BB962C8B-B14F-4D97-AF65-F5344CB8AC3E}">
        <p14:creationId xmlns:p14="http://schemas.microsoft.com/office/powerpoint/2010/main" val="282314487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655E7-6CFC-4EFB-84C8-E8C79515EC67}"/>
              </a:ext>
            </a:extLst>
          </p:cNvPr>
          <p:cNvSpPr>
            <a:spLocks noGrp="1"/>
          </p:cNvSpPr>
          <p:nvPr>
            <p:ph type="title"/>
          </p:nvPr>
        </p:nvSpPr>
        <p:spPr/>
        <p:txBody>
          <a:bodyPr/>
          <a:lstStyle/>
          <a:p>
            <a:r>
              <a:rPr lang="en-US" dirty="0"/>
              <a:t>Click to edit Master title style</a:t>
            </a:r>
            <a:endParaRPr lang="en-KE" dirty="0"/>
          </a:p>
        </p:txBody>
      </p:sp>
      <p:sp>
        <p:nvSpPr>
          <p:cNvPr id="3" name="Date Placeholder 2">
            <a:extLst>
              <a:ext uri="{FF2B5EF4-FFF2-40B4-BE49-F238E27FC236}">
                <a16:creationId xmlns:a16="http://schemas.microsoft.com/office/drawing/2014/main" id="{F6AA8C01-E81C-4169-B37E-FE2CEA054D84}"/>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4" name="Footer Placeholder 3">
            <a:extLst>
              <a:ext uri="{FF2B5EF4-FFF2-40B4-BE49-F238E27FC236}">
                <a16:creationId xmlns:a16="http://schemas.microsoft.com/office/drawing/2014/main" id="{71DF087A-7360-4ACD-A413-245AF17C5B7E}"/>
              </a:ext>
            </a:extLst>
          </p:cNvPr>
          <p:cNvSpPr>
            <a:spLocks noGrp="1"/>
          </p:cNvSpPr>
          <p:nvPr>
            <p:ph type="ftr" sz="quarter" idx="11"/>
          </p:nvPr>
        </p:nvSpPr>
        <p:spPr/>
        <p:txBody>
          <a:bodyPr/>
          <a:lstStyle/>
          <a:p>
            <a:endParaRPr lang="en-KE"/>
          </a:p>
        </p:txBody>
      </p:sp>
      <p:sp>
        <p:nvSpPr>
          <p:cNvPr id="5" name="Slide Number Placeholder 4">
            <a:extLst>
              <a:ext uri="{FF2B5EF4-FFF2-40B4-BE49-F238E27FC236}">
                <a16:creationId xmlns:a16="http://schemas.microsoft.com/office/drawing/2014/main" id="{14897569-3681-4896-8291-C7AE7CAE0B63}"/>
              </a:ext>
            </a:extLst>
          </p:cNvPr>
          <p:cNvSpPr>
            <a:spLocks noGrp="1"/>
          </p:cNvSpPr>
          <p:nvPr>
            <p:ph type="sldNum" sz="quarter" idx="12"/>
          </p:nvPr>
        </p:nvSpPr>
        <p:spPr/>
        <p:txBody>
          <a:bodyPr/>
          <a:lstStyle/>
          <a:p>
            <a:fld id="{F3C698CF-4363-4E27-A966-BBBA35FE34FA}" type="slidenum">
              <a:rPr lang="en-KE" smtClean="0"/>
              <a:t>‹#›</a:t>
            </a:fld>
            <a:endParaRPr lang="en-KE"/>
          </a:p>
        </p:txBody>
      </p:sp>
    </p:spTree>
    <p:extLst>
      <p:ext uri="{BB962C8B-B14F-4D97-AF65-F5344CB8AC3E}">
        <p14:creationId xmlns:p14="http://schemas.microsoft.com/office/powerpoint/2010/main" val="35408353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1_2. Master Bkg - Dk Blue ">
    <p:spTree>
      <p:nvGrpSpPr>
        <p:cNvPr id="1" name=""/>
        <p:cNvGrpSpPr/>
        <p:nvPr/>
      </p:nvGrpSpPr>
      <p:grpSpPr>
        <a:xfrm>
          <a:off x="0" y="0"/>
          <a:ext cx="0" cy="0"/>
          <a:chOff x="0" y="0"/>
          <a:chExt cx="0" cy="0"/>
        </a:xfrm>
      </p:grpSpPr>
      <p:grpSp>
        <p:nvGrpSpPr>
          <p:cNvPr id="17" name="Rectangle 11"/>
          <p:cNvGrpSpPr/>
          <p:nvPr/>
        </p:nvGrpSpPr>
        <p:grpSpPr>
          <a:xfrm>
            <a:off x="170175" y="6570474"/>
            <a:ext cx="12041003" cy="291935"/>
            <a:chOff x="0" y="0"/>
            <a:chExt cx="12041001" cy="291933"/>
          </a:xfrm>
        </p:grpSpPr>
        <p:sp>
          <p:nvSpPr>
            <p:cNvPr id="15" name="Rectangle"/>
            <p:cNvSpPr/>
            <p:nvPr/>
          </p:nvSpPr>
          <p:spPr>
            <a:xfrm>
              <a:off x="20317" y="-1"/>
              <a:ext cx="12000363" cy="291935"/>
            </a:xfrm>
            <a:prstGeom prst="rect">
              <a:avLst/>
            </a:prstGeom>
            <a:solidFill>
              <a:srgbClr val="7030A0"/>
            </a:solidFill>
            <a:ln w="12700" cap="flat">
              <a:noFill/>
              <a:miter lim="400000"/>
            </a:ln>
            <a:effectLst/>
          </p:spPr>
          <p:txBody>
            <a:bodyPr wrap="square" lIns="45718" tIns="45718" rIns="45718" bIns="45718" numCol="1" anchor="ctr">
              <a:noAutofit/>
            </a:bodyPr>
            <a:lstStyle/>
            <a:p>
              <a:pPr algn="ctr">
                <a:defRPr sz="1800">
                  <a:solidFill>
                    <a:srgbClr val="F2F2F2"/>
                  </a:solidFill>
                  <a:latin typeface="Open Sans"/>
                  <a:ea typeface="Open Sans"/>
                  <a:cs typeface="Open Sans"/>
                  <a:sym typeface="Open Sans"/>
                </a:defRPr>
              </a:pPr>
              <a:endParaRPr/>
            </a:p>
          </p:txBody>
        </p:sp>
        <p:sp>
          <p:nvSpPr>
            <p:cNvPr id="16" name="Empowering Communities for a Healthy Future"/>
            <p:cNvSpPr txBox="1"/>
            <p:nvPr/>
          </p:nvSpPr>
          <p:spPr>
            <a:xfrm>
              <a:off x="-1" y="11345"/>
              <a:ext cx="12041003" cy="2692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ctr">
              <a:spAutoFit/>
            </a:bodyPr>
            <a:lstStyle>
              <a:lvl1pPr algn="ctr">
                <a:defRPr sz="1100">
                  <a:solidFill>
                    <a:srgbClr val="F2F2F2"/>
                  </a:solidFill>
                  <a:latin typeface="Montserrat Light Italic"/>
                  <a:ea typeface="Montserrat Light Italic"/>
                  <a:cs typeface="Montserrat Light Italic"/>
                  <a:sym typeface="Montserrat Light Italic"/>
                </a:defRPr>
              </a:lvl1pPr>
            </a:lstStyle>
            <a:p>
              <a:r>
                <a:t>Empowering Communities for a Healthy Future</a:t>
              </a:r>
            </a:p>
          </p:txBody>
        </p:sp>
      </p:grpSp>
      <p:sp>
        <p:nvSpPr>
          <p:cNvPr id="18" name="Body Level One…"/>
          <p:cNvSpPr txBox="1">
            <a:spLocks noGrp="1"/>
          </p:cNvSpPr>
          <p:nvPr>
            <p:ph type="body" sz="quarter" idx="1" hasCustomPrompt="1"/>
          </p:nvPr>
        </p:nvSpPr>
        <p:spPr>
          <a:xfrm>
            <a:off x="933253" y="403450"/>
            <a:ext cx="7953023" cy="1093683"/>
          </a:xfrm>
          <a:prstGeom prst="rect">
            <a:avLst/>
          </a:prstGeom>
        </p:spPr>
        <p:txBody>
          <a:bodyPr lIns="0" tIns="0" rIns="0" bIns="0"/>
          <a:lstStyle>
            <a:lvl1pPr marL="0" indent="0">
              <a:lnSpc>
                <a:spcPts val="4200"/>
              </a:lnSpc>
              <a:spcBef>
                <a:spcPts val="0"/>
              </a:spcBef>
              <a:buSzTx/>
              <a:buFontTx/>
              <a:buNone/>
              <a:defRPr sz="3600" b="1">
                <a:solidFill>
                  <a:srgbClr val="7030A0"/>
                </a:solidFill>
              </a:defRPr>
            </a:lvl1pPr>
            <a:lvl2pPr marL="0" indent="0">
              <a:lnSpc>
                <a:spcPts val="4200"/>
              </a:lnSpc>
              <a:spcBef>
                <a:spcPts val="0"/>
              </a:spcBef>
              <a:buSzTx/>
              <a:buFontTx/>
              <a:buNone/>
              <a:defRPr sz="3600" b="1">
                <a:solidFill>
                  <a:srgbClr val="7030A0"/>
                </a:solidFill>
              </a:defRPr>
            </a:lvl2pPr>
            <a:lvl3pPr marL="0" indent="0">
              <a:lnSpc>
                <a:spcPts val="4200"/>
              </a:lnSpc>
              <a:spcBef>
                <a:spcPts val="0"/>
              </a:spcBef>
              <a:buSzTx/>
              <a:buFontTx/>
              <a:buNone/>
              <a:defRPr sz="3600" b="1">
                <a:solidFill>
                  <a:srgbClr val="7030A0"/>
                </a:solidFill>
              </a:defRPr>
            </a:lvl3pPr>
            <a:lvl4pPr marL="0" indent="0">
              <a:lnSpc>
                <a:spcPts val="4200"/>
              </a:lnSpc>
              <a:spcBef>
                <a:spcPts val="0"/>
              </a:spcBef>
              <a:buSzTx/>
              <a:buFontTx/>
              <a:buNone/>
              <a:defRPr sz="3600" b="1">
                <a:solidFill>
                  <a:srgbClr val="7030A0"/>
                </a:solidFill>
              </a:defRPr>
            </a:lvl4pPr>
            <a:lvl5pPr marL="0" indent="0">
              <a:lnSpc>
                <a:spcPts val="4200"/>
              </a:lnSpc>
              <a:spcBef>
                <a:spcPts val="0"/>
              </a:spcBef>
              <a:buSzTx/>
              <a:buFontTx/>
              <a:buNone/>
              <a:defRPr sz="3600" b="1">
                <a:solidFill>
                  <a:srgbClr val="7030A0"/>
                </a:solidFill>
              </a:defRPr>
            </a:lvl5pPr>
          </a:lstStyle>
          <a:p>
            <a:r>
              <a:t>Primary Headline Goes Here</a:t>
            </a:r>
          </a:p>
          <a:p>
            <a:pPr lvl="1"/>
            <a:endParaRPr/>
          </a:p>
          <a:p>
            <a:pPr lvl="2"/>
            <a:endParaRPr/>
          </a:p>
          <a:p>
            <a:pPr lvl="3"/>
            <a:endParaRPr/>
          </a:p>
          <a:p>
            <a:pPr lvl="4"/>
            <a:endParaRPr/>
          </a:p>
        </p:txBody>
      </p:sp>
      <p:sp>
        <p:nvSpPr>
          <p:cNvPr id="19" name="Text Placeholder 4"/>
          <p:cNvSpPr>
            <a:spLocks noGrp="1"/>
          </p:cNvSpPr>
          <p:nvPr>
            <p:ph type="body" idx="21" hasCustomPrompt="1"/>
          </p:nvPr>
        </p:nvSpPr>
        <p:spPr>
          <a:xfrm>
            <a:off x="933253" y="1679960"/>
            <a:ext cx="10624009" cy="4193717"/>
          </a:xfrm>
          <a:prstGeom prst="rect">
            <a:avLst/>
          </a:prstGeom>
        </p:spPr>
        <p:txBody>
          <a:bodyPr lIns="0" tIns="0" rIns="0" bIns="0"/>
          <a:lstStyle>
            <a:lvl1pPr marL="0" indent="0" algn="just">
              <a:lnSpc>
                <a:spcPts val="2400"/>
              </a:lnSpc>
              <a:spcBef>
                <a:spcPts val="0"/>
              </a:spcBef>
              <a:buSzTx/>
              <a:buFontTx/>
              <a:buNone/>
              <a:defRPr sz="2000">
                <a:solidFill>
                  <a:srgbClr val="3A3838"/>
                </a:solidFill>
              </a:defRPr>
            </a:lvl1pPr>
          </a:lstStyle>
          <a:p>
            <a:r>
              <a:t>Lorem ipsum dolor sit amet, consectetur adipiscing elit. Suspendisse rhoncus risus lacus, et sollicitudin neque vestibulum sed. Maecenas lobortis accumsan quam, ut vulputate odio aliquam ut. Vivamus id dignissim neque. Etiam sed hendrerit arcu. Donec tristique fermentum neque vel tempus. Interdum et malesuada fames ac ante ipsum primis in faucibus. Nullam enim turpis, efficitur sit amet sem ac, hendrerit tempor turpis. Nullam eget justo lobortis, efficitur enim eget, consequat massa.</a:t>
            </a:r>
          </a:p>
        </p:txBody>
      </p:sp>
      <p:pic>
        <p:nvPicPr>
          <p:cNvPr id="20" name="Image" descr="Image"/>
          <p:cNvPicPr>
            <a:picLocks noChangeAspect="1"/>
          </p:cNvPicPr>
          <p:nvPr/>
        </p:nvPicPr>
        <p:blipFill>
          <a:blip r:embed="rId2"/>
          <a:stretch>
            <a:fillRect/>
          </a:stretch>
        </p:blipFill>
        <p:spPr>
          <a:xfrm>
            <a:off x="-3792" y="0"/>
            <a:ext cx="263005" cy="6953164"/>
          </a:xfrm>
          <a:prstGeom prst="rect">
            <a:avLst/>
          </a:prstGeom>
          <a:ln w="12700">
            <a:miter lim="400000"/>
          </a:ln>
        </p:spPr>
      </p:pic>
      <p:pic>
        <p:nvPicPr>
          <p:cNvPr id="21" name="LVCT logo- PNG.png" descr="LVCT logo- PNG.png"/>
          <p:cNvPicPr>
            <a:picLocks noChangeAspect="1"/>
          </p:cNvPicPr>
          <p:nvPr/>
        </p:nvPicPr>
        <p:blipFill>
          <a:blip r:embed="rId3"/>
          <a:stretch>
            <a:fillRect/>
          </a:stretch>
        </p:blipFill>
        <p:spPr>
          <a:xfrm>
            <a:off x="9795933" y="128653"/>
            <a:ext cx="1799187" cy="1245996"/>
          </a:xfrm>
          <a:prstGeom prst="rect">
            <a:avLst/>
          </a:prstGeom>
          <a:ln w="12700">
            <a:miter lim="400000"/>
          </a:ln>
        </p:spPr>
      </p:pic>
      <p:sp>
        <p:nvSpPr>
          <p:cNvPr id="22" name="Slide Number"/>
          <p:cNvSpPr txBox="1">
            <a:spLocks noGrp="1"/>
          </p:cNvSpPr>
          <p:nvPr>
            <p:ph type="sldNum" sz="quarter" idx="2"/>
          </p:nvPr>
        </p:nvSpPr>
        <p:spPr>
          <a:xfrm>
            <a:off x="11523579" y="6679725"/>
            <a:ext cx="169419" cy="165101"/>
          </a:xfrm>
          <a:prstGeom prst="rect">
            <a:avLst/>
          </a:prstGeom>
        </p:spPr>
        <p:txBody>
          <a:bodyPr lIns="0" tIns="0" rIns="0" bIns="0"/>
          <a:lstStyle>
            <a:lvl1pPr>
              <a:defRPr sz="1000">
                <a:solidFill>
                  <a:srgbClr val="F2F2F2"/>
                </a:solidFill>
                <a:latin typeface="Montserrat Bold"/>
                <a:ea typeface="Montserrat Bold"/>
                <a:cs typeface="Montserrat Bold"/>
                <a:sym typeface="Montserrat Bold"/>
              </a:defRPr>
            </a:lvl1pPr>
          </a:lstStyle>
          <a:p>
            <a:fld id="{86CB4B4D-7CA3-9044-876B-883B54F8677D}" type="slidenum">
              <a:t>‹#›</a:t>
            </a:fld>
            <a:endParaRPr/>
          </a:p>
        </p:txBody>
      </p:sp>
    </p:spTree>
    <p:extLst>
      <p:ext uri="{BB962C8B-B14F-4D97-AF65-F5344CB8AC3E}">
        <p14:creationId xmlns:p14="http://schemas.microsoft.com/office/powerpoint/2010/main" val="1102374805"/>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1_Custom Layout">
    <p:bg>
      <p:bgPr>
        <a:solidFill>
          <a:srgbClr val="F2F2F2"/>
        </a:solidFill>
        <a:effectLst/>
      </p:bgPr>
    </p:bg>
    <p:spTree>
      <p:nvGrpSpPr>
        <p:cNvPr id="1" name=""/>
        <p:cNvGrpSpPr/>
        <p:nvPr/>
      </p:nvGrpSpPr>
      <p:grpSpPr>
        <a:xfrm>
          <a:off x="0" y="0"/>
          <a:ext cx="0" cy="0"/>
          <a:chOff x="0" y="0"/>
          <a:chExt cx="0" cy="0"/>
        </a:xfrm>
      </p:grpSpPr>
      <p:pic>
        <p:nvPicPr>
          <p:cNvPr id="66" name="Picture 5" descr="Picture 5"/>
          <p:cNvPicPr>
            <a:picLocks noChangeAspect="1"/>
          </p:cNvPicPr>
          <p:nvPr/>
        </p:nvPicPr>
        <p:blipFill>
          <a:blip r:embed="rId2"/>
          <a:stretch>
            <a:fillRect/>
          </a:stretch>
        </p:blipFill>
        <p:spPr>
          <a:xfrm>
            <a:off x="-1006751" y="-20953"/>
            <a:ext cx="14205502" cy="7013965"/>
          </a:xfrm>
          <a:prstGeom prst="rect">
            <a:avLst/>
          </a:prstGeom>
          <a:ln w="12700">
            <a:miter lim="400000"/>
          </a:ln>
        </p:spPr>
      </p:pic>
      <p:sp>
        <p:nvSpPr>
          <p:cNvPr id="67" name="Body Level One…"/>
          <p:cNvSpPr txBox="1">
            <a:spLocks noGrp="1"/>
          </p:cNvSpPr>
          <p:nvPr>
            <p:ph type="body" sz="quarter" idx="1" hasCustomPrompt="1"/>
          </p:nvPr>
        </p:nvSpPr>
        <p:spPr>
          <a:xfrm>
            <a:off x="2353735" y="2438400"/>
            <a:ext cx="7256955" cy="1066800"/>
          </a:xfrm>
          <a:prstGeom prst="rect">
            <a:avLst/>
          </a:prstGeom>
        </p:spPr>
        <p:txBody>
          <a:bodyPr/>
          <a:lstStyle>
            <a:lvl1pPr marL="0" indent="0" algn="ctr">
              <a:buSzTx/>
              <a:buFontTx/>
              <a:buNone/>
              <a:defRPr>
                <a:solidFill>
                  <a:srgbClr val="3A3838"/>
                </a:solidFill>
                <a:latin typeface="Open Sans"/>
                <a:ea typeface="Open Sans"/>
                <a:cs typeface="Open Sans"/>
                <a:sym typeface="Open Sans"/>
              </a:defRPr>
            </a:lvl1pPr>
            <a:lvl2pPr algn="ctr">
              <a:buFontTx/>
              <a:defRPr>
                <a:solidFill>
                  <a:srgbClr val="3A3838"/>
                </a:solidFill>
                <a:latin typeface="Open Sans"/>
                <a:ea typeface="Open Sans"/>
                <a:cs typeface="Open Sans"/>
                <a:sym typeface="Open Sans"/>
              </a:defRPr>
            </a:lvl2pPr>
            <a:lvl3pPr algn="ctr">
              <a:buFontTx/>
              <a:defRPr>
                <a:solidFill>
                  <a:srgbClr val="3A3838"/>
                </a:solidFill>
                <a:latin typeface="Open Sans"/>
                <a:ea typeface="Open Sans"/>
                <a:cs typeface="Open Sans"/>
                <a:sym typeface="Open Sans"/>
              </a:defRPr>
            </a:lvl3pPr>
            <a:lvl4pPr algn="ctr">
              <a:buFontTx/>
              <a:defRPr>
                <a:solidFill>
                  <a:srgbClr val="3A3838"/>
                </a:solidFill>
                <a:latin typeface="Open Sans"/>
                <a:ea typeface="Open Sans"/>
                <a:cs typeface="Open Sans"/>
                <a:sym typeface="Open Sans"/>
              </a:defRPr>
            </a:lvl4pPr>
            <a:lvl5pPr algn="ctr">
              <a:buFontTx/>
              <a:defRPr>
                <a:solidFill>
                  <a:srgbClr val="3A3838"/>
                </a:solidFill>
                <a:latin typeface="Open Sans"/>
                <a:ea typeface="Open Sans"/>
                <a:cs typeface="Open Sans"/>
                <a:sym typeface="Open Sans"/>
              </a:defRPr>
            </a:lvl5pPr>
          </a:lstStyle>
          <a:p>
            <a:r>
              <a:t>Thank you!</a:t>
            </a:r>
          </a:p>
          <a:p>
            <a:pPr lvl="1"/>
            <a:endParaRPr/>
          </a:p>
          <a:p>
            <a:pPr lvl="2"/>
            <a:endParaRPr/>
          </a:p>
          <a:p>
            <a:pPr lvl="3"/>
            <a:endParaRPr/>
          </a:p>
          <a:p>
            <a:pPr lvl="4"/>
            <a:endParaRPr/>
          </a:p>
        </p:txBody>
      </p:sp>
      <p:grpSp>
        <p:nvGrpSpPr>
          <p:cNvPr id="70" name="Rectangle 4"/>
          <p:cNvGrpSpPr/>
          <p:nvPr/>
        </p:nvGrpSpPr>
        <p:grpSpPr>
          <a:xfrm>
            <a:off x="186366" y="6547860"/>
            <a:ext cx="11819267" cy="332737"/>
            <a:chOff x="-1" y="-1"/>
            <a:chExt cx="11819266" cy="332735"/>
          </a:xfrm>
        </p:grpSpPr>
        <p:sp>
          <p:nvSpPr>
            <p:cNvPr id="68" name="Rectangle"/>
            <p:cNvSpPr/>
            <p:nvPr/>
          </p:nvSpPr>
          <p:spPr>
            <a:xfrm>
              <a:off x="-2" y="22612"/>
              <a:ext cx="11819267" cy="287533"/>
            </a:xfrm>
            <a:prstGeom prst="rect">
              <a:avLst/>
            </a:prstGeom>
            <a:solidFill>
              <a:srgbClr val="7030A0"/>
            </a:solidFill>
            <a:ln w="12700" cap="flat">
              <a:noFill/>
              <a:miter lim="400000"/>
            </a:ln>
            <a:effectLst/>
          </p:spPr>
          <p:txBody>
            <a:bodyPr wrap="square" lIns="45718" tIns="45718" rIns="45718" bIns="45718" numCol="1" anchor="ctr">
              <a:noAutofit/>
            </a:bodyPr>
            <a:lstStyle/>
            <a:p>
              <a:pPr algn="ctr">
                <a:defRPr sz="1800">
                  <a:solidFill>
                    <a:srgbClr val="3A3838"/>
                  </a:solidFill>
                  <a:latin typeface="Open Sans"/>
                  <a:ea typeface="Open Sans"/>
                  <a:cs typeface="Open Sans"/>
                  <a:sym typeface="Open Sans"/>
                </a:defRPr>
              </a:pPr>
              <a:endParaRPr/>
            </a:p>
          </p:txBody>
        </p:sp>
        <p:sp>
          <p:nvSpPr>
            <p:cNvPr id="69" name="Empowered Healthy Communities"/>
            <p:cNvSpPr txBox="1"/>
            <p:nvPr/>
          </p:nvSpPr>
          <p:spPr>
            <a:xfrm>
              <a:off x="45718" y="-3"/>
              <a:ext cx="11727826" cy="3327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ctr">
              <a:spAutoFit/>
            </a:bodyPr>
            <a:lstStyle>
              <a:lvl1pPr algn="ctr">
                <a:defRPr sz="1400">
                  <a:solidFill>
                    <a:srgbClr val="F2F2F2"/>
                  </a:solidFill>
                  <a:latin typeface="Open Sans"/>
                  <a:ea typeface="Open Sans"/>
                  <a:cs typeface="Open Sans"/>
                  <a:sym typeface="Open Sans"/>
                </a:defRPr>
              </a:lvl1pPr>
            </a:lstStyle>
            <a:p>
              <a:r>
                <a:t>Empowered Healthy Communities</a:t>
              </a:r>
            </a:p>
          </p:txBody>
        </p:sp>
      </p:grpSp>
      <p:pic>
        <p:nvPicPr>
          <p:cNvPr id="71" name="Picture 1" descr="Picture 1"/>
          <p:cNvPicPr>
            <a:picLocks noChangeAspect="1"/>
          </p:cNvPicPr>
          <p:nvPr/>
        </p:nvPicPr>
        <p:blipFill>
          <a:blip r:embed="rId3"/>
          <a:stretch>
            <a:fillRect/>
          </a:stretch>
        </p:blipFill>
        <p:spPr>
          <a:xfrm>
            <a:off x="7374801" y="4066407"/>
            <a:ext cx="4257043" cy="1920248"/>
          </a:xfrm>
          <a:prstGeom prst="rect">
            <a:avLst/>
          </a:prstGeom>
          <a:ln w="12700">
            <a:miter lim="400000"/>
          </a:ln>
        </p:spPr>
      </p:pic>
      <p:sp>
        <p:nvSpPr>
          <p:cNvPr id="72" name="Slide Number"/>
          <p:cNvSpPr txBox="1">
            <a:spLocks noGrp="1"/>
          </p:cNvSpPr>
          <p:nvPr>
            <p:ph type="sldNum" sz="quarter" idx="2"/>
          </p:nvPr>
        </p:nvSpPr>
        <p:spPr>
          <a:xfrm>
            <a:off x="8459187" y="6202682"/>
            <a:ext cx="278414" cy="307337"/>
          </a:xfrm>
          <a:prstGeom prst="rect">
            <a:avLst/>
          </a:prstGeom>
        </p:spPr>
        <p:txBody>
          <a:bodyPr/>
          <a:lstStyle>
            <a:lvl1pPr>
              <a:defRPr>
                <a:solidFill>
                  <a:srgbClr val="3A3838"/>
                </a:solidFill>
                <a:latin typeface="Open Sans"/>
                <a:ea typeface="Open Sans"/>
                <a:cs typeface="Open Sans"/>
                <a:sym typeface="Open Sans"/>
              </a:defRPr>
            </a:lvl1pPr>
          </a:lstStyle>
          <a:p>
            <a:fld id="{86CB4B4D-7CA3-9044-876B-883B54F8677D}" type="slidenum">
              <a:t>‹#›</a:t>
            </a:fld>
            <a:endParaRPr/>
          </a:p>
        </p:txBody>
      </p:sp>
    </p:spTree>
    <p:extLst>
      <p:ext uri="{BB962C8B-B14F-4D97-AF65-F5344CB8AC3E}">
        <p14:creationId xmlns:p14="http://schemas.microsoft.com/office/powerpoint/2010/main" val="113229866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3FD0E-F289-4739-B51D-93D8ECB49EAC}"/>
              </a:ext>
            </a:extLst>
          </p:cNvPr>
          <p:cNvSpPr>
            <a:spLocks noGrp="1"/>
          </p:cNvSpPr>
          <p:nvPr>
            <p:ph type="title"/>
          </p:nvPr>
        </p:nvSpPr>
        <p:spPr/>
        <p:txBody>
          <a:bodyPr/>
          <a:lstStyle>
            <a:lvl1pPr>
              <a:defRPr b="1">
                <a:solidFill>
                  <a:srgbClr val="7030A0"/>
                </a:solidFill>
              </a:defRPr>
            </a:lvl1pPr>
          </a:lstStyle>
          <a:p>
            <a:r>
              <a:rPr lang="en-US" dirty="0"/>
              <a:t>Click to edit Master title style</a:t>
            </a:r>
            <a:endParaRPr lang="en-KE" dirty="0"/>
          </a:p>
        </p:txBody>
      </p:sp>
      <p:sp>
        <p:nvSpPr>
          <p:cNvPr id="3" name="Content Placeholder 2">
            <a:extLst>
              <a:ext uri="{FF2B5EF4-FFF2-40B4-BE49-F238E27FC236}">
                <a16:creationId xmlns:a16="http://schemas.microsoft.com/office/drawing/2014/main" id="{07DB4E9A-8FFE-4CA1-8B41-D5C450A4FD54}"/>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KE" dirty="0"/>
          </a:p>
        </p:txBody>
      </p:sp>
      <p:sp>
        <p:nvSpPr>
          <p:cNvPr id="4" name="Date Placeholder 3">
            <a:extLst>
              <a:ext uri="{FF2B5EF4-FFF2-40B4-BE49-F238E27FC236}">
                <a16:creationId xmlns:a16="http://schemas.microsoft.com/office/drawing/2014/main" id="{C3C97476-FECE-4719-B009-0D255D21E7C6}"/>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5" name="Footer Placeholder 4">
            <a:extLst>
              <a:ext uri="{FF2B5EF4-FFF2-40B4-BE49-F238E27FC236}">
                <a16:creationId xmlns:a16="http://schemas.microsoft.com/office/drawing/2014/main" id="{6522D34D-2E6E-441E-B9DA-CF6D02F7C927}"/>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137853D1-F052-40DE-96A6-B0653876A81C}"/>
              </a:ext>
            </a:extLst>
          </p:cNvPr>
          <p:cNvSpPr>
            <a:spLocks noGrp="1"/>
          </p:cNvSpPr>
          <p:nvPr>
            <p:ph type="sldNum" sz="quarter" idx="12"/>
          </p:nvPr>
        </p:nvSpPr>
        <p:spPr/>
        <p:txBody>
          <a:bodyPr/>
          <a:lstStyle/>
          <a:p>
            <a:fld id="{F3C698CF-4363-4E27-A966-BBBA35FE34FA}" type="slidenum">
              <a:rPr lang="en-KE" smtClean="0"/>
              <a:t>‹#›</a:t>
            </a:fld>
            <a:endParaRPr lang="en-KE"/>
          </a:p>
        </p:txBody>
      </p:sp>
      <p:pic>
        <p:nvPicPr>
          <p:cNvPr id="7" name="Image" descr="Image">
            <a:extLst>
              <a:ext uri="{FF2B5EF4-FFF2-40B4-BE49-F238E27FC236}">
                <a16:creationId xmlns:a16="http://schemas.microsoft.com/office/drawing/2014/main" id="{F73F8EB9-9FCB-414F-9387-E8AD62548EF4}"/>
              </a:ext>
            </a:extLst>
          </p:cNvPr>
          <p:cNvPicPr>
            <a:picLocks noChangeAspect="1"/>
          </p:cNvPicPr>
          <p:nvPr userDrawn="1"/>
        </p:nvPicPr>
        <p:blipFill>
          <a:blip r:embed="rId2"/>
          <a:stretch>
            <a:fillRect/>
          </a:stretch>
        </p:blipFill>
        <p:spPr>
          <a:xfrm>
            <a:off x="-3792" y="0"/>
            <a:ext cx="263005" cy="6953164"/>
          </a:xfrm>
          <a:prstGeom prst="rect">
            <a:avLst/>
          </a:prstGeom>
          <a:ln w="12700">
            <a:miter lim="400000"/>
          </a:ln>
        </p:spPr>
      </p:pic>
      <p:pic>
        <p:nvPicPr>
          <p:cNvPr id="8" name="Picture 7">
            <a:extLst>
              <a:ext uri="{FF2B5EF4-FFF2-40B4-BE49-F238E27FC236}">
                <a16:creationId xmlns:a16="http://schemas.microsoft.com/office/drawing/2014/main" id="{A3F57C81-0622-4D7E-88A8-9437FD558765}"/>
              </a:ext>
            </a:extLst>
          </p:cNvPr>
          <p:cNvPicPr>
            <a:picLocks noChangeAspect="1"/>
          </p:cNvPicPr>
          <p:nvPr userDrawn="1"/>
        </p:nvPicPr>
        <p:blipFill>
          <a:blip r:embed="rId3"/>
          <a:stretch>
            <a:fillRect/>
          </a:stretch>
        </p:blipFill>
        <p:spPr>
          <a:xfrm>
            <a:off x="10912341" y="0"/>
            <a:ext cx="1279659" cy="889255"/>
          </a:xfrm>
          <a:prstGeom prst="rect">
            <a:avLst/>
          </a:prstGeom>
        </p:spPr>
      </p:pic>
    </p:spTree>
    <p:extLst>
      <p:ext uri="{BB962C8B-B14F-4D97-AF65-F5344CB8AC3E}">
        <p14:creationId xmlns:p14="http://schemas.microsoft.com/office/powerpoint/2010/main" val="3062863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F1821-35C3-49C0-ADB0-3A2917504FD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KE"/>
          </a:p>
        </p:txBody>
      </p:sp>
      <p:sp>
        <p:nvSpPr>
          <p:cNvPr id="3" name="Text Placeholder 2">
            <a:extLst>
              <a:ext uri="{FF2B5EF4-FFF2-40B4-BE49-F238E27FC236}">
                <a16:creationId xmlns:a16="http://schemas.microsoft.com/office/drawing/2014/main" id="{1A063AAC-F1E6-4E18-91BF-B6280C3D7D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9CEE087-7AD0-4D75-B56C-C4360323A468}"/>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5" name="Footer Placeholder 4">
            <a:extLst>
              <a:ext uri="{FF2B5EF4-FFF2-40B4-BE49-F238E27FC236}">
                <a16:creationId xmlns:a16="http://schemas.microsoft.com/office/drawing/2014/main" id="{1AD648FB-9936-4D87-B1F3-599FCBFB09EC}"/>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A535C08F-9069-4252-A1A8-5F1A62D09B40}"/>
              </a:ext>
            </a:extLst>
          </p:cNvPr>
          <p:cNvSpPr>
            <a:spLocks noGrp="1"/>
          </p:cNvSpPr>
          <p:nvPr>
            <p:ph type="sldNum" sz="quarter" idx="12"/>
          </p:nvPr>
        </p:nvSpPr>
        <p:spPr/>
        <p:txBody>
          <a:bodyPr/>
          <a:lstStyle/>
          <a:p>
            <a:fld id="{F3C698CF-4363-4E27-A966-BBBA35FE34FA}" type="slidenum">
              <a:rPr lang="en-KE" smtClean="0"/>
              <a:t>‹#›</a:t>
            </a:fld>
            <a:endParaRPr lang="en-KE"/>
          </a:p>
        </p:txBody>
      </p:sp>
      <p:pic>
        <p:nvPicPr>
          <p:cNvPr id="7" name="Image" descr="Image">
            <a:extLst>
              <a:ext uri="{FF2B5EF4-FFF2-40B4-BE49-F238E27FC236}">
                <a16:creationId xmlns:a16="http://schemas.microsoft.com/office/drawing/2014/main" id="{2279C091-2B0A-44A6-8006-E7C9D509443A}"/>
              </a:ext>
            </a:extLst>
          </p:cNvPr>
          <p:cNvPicPr>
            <a:picLocks noChangeAspect="1"/>
          </p:cNvPicPr>
          <p:nvPr userDrawn="1"/>
        </p:nvPicPr>
        <p:blipFill>
          <a:blip r:embed="rId2"/>
          <a:stretch>
            <a:fillRect/>
          </a:stretch>
        </p:blipFill>
        <p:spPr>
          <a:xfrm>
            <a:off x="-3792" y="0"/>
            <a:ext cx="263005" cy="6953164"/>
          </a:xfrm>
          <a:prstGeom prst="rect">
            <a:avLst/>
          </a:prstGeom>
          <a:ln w="12700">
            <a:miter lim="400000"/>
          </a:ln>
        </p:spPr>
      </p:pic>
      <p:pic>
        <p:nvPicPr>
          <p:cNvPr id="8" name="Picture 7">
            <a:extLst>
              <a:ext uri="{FF2B5EF4-FFF2-40B4-BE49-F238E27FC236}">
                <a16:creationId xmlns:a16="http://schemas.microsoft.com/office/drawing/2014/main" id="{34E5DECD-E0DF-42B3-9FAB-1697FE85FDAA}"/>
              </a:ext>
            </a:extLst>
          </p:cNvPr>
          <p:cNvPicPr>
            <a:picLocks noChangeAspect="1"/>
          </p:cNvPicPr>
          <p:nvPr userDrawn="1"/>
        </p:nvPicPr>
        <p:blipFill>
          <a:blip r:embed="rId3"/>
          <a:stretch>
            <a:fillRect/>
          </a:stretch>
        </p:blipFill>
        <p:spPr>
          <a:xfrm>
            <a:off x="10912341" y="0"/>
            <a:ext cx="1279659" cy="889255"/>
          </a:xfrm>
          <a:prstGeom prst="rect">
            <a:avLst/>
          </a:prstGeom>
        </p:spPr>
      </p:pic>
    </p:spTree>
    <p:extLst>
      <p:ext uri="{BB962C8B-B14F-4D97-AF65-F5344CB8AC3E}">
        <p14:creationId xmlns:p14="http://schemas.microsoft.com/office/powerpoint/2010/main" val="23901240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6F139-57A0-493E-BE47-EE804F1EAE56}"/>
              </a:ext>
            </a:extLst>
          </p:cNvPr>
          <p:cNvSpPr>
            <a:spLocks noGrp="1"/>
          </p:cNvSpPr>
          <p:nvPr>
            <p:ph type="title"/>
          </p:nvPr>
        </p:nvSpPr>
        <p:spPr/>
        <p:txBody>
          <a:bodyPr>
            <a:normAutofit/>
          </a:bodyPr>
          <a:lstStyle>
            <a:lvl1pPr algn="l" defTabSz="914400" rtl="0" eaLnBrk="1" latinLnBrk="0" hangingPunct="1">
              <a:lnSpc>
                <a:spcPct val="90000"/>
              </a:lnSpc>
              <a:spcBef>
                <a:spcPct val="0"/>
              </a:spcBef>
              <a:buNone/>
              <a:defRPr lang="en-KE" sz="4400" b="1" kern="1200" dirty="0">
                <a:solidFill>
                  <a:srgbClr val="7030A0"/>
                </a:solidFill>
                <a:latin typeface="+mj-lt"/>
                <a:ea typeface="+mj-ea"/>
                <a:cs typeface="+mj-cs"/>
              </a:defRPr>
            </a:lvl1pPr>
          </a:lstStyle>
          <a:p>
            <a:r>
              <a:rPr lang="en-US" dirty="0"/>
              <a:t>Click to edit Master title style</a:t>
            </a:r>
            <a:endParaRPr lang="en-KE" dirty="0"/>
          </a:p>
        </p:txBody>
      </p:sp>
      <p:sp>
        <p:nvSpPr>
          <p:cNvPr id="3" name="Content Placeholder 2">
            <a:extLst>
              <a:ext uri="{FF2B5EF4-FFF2-40B4-BE49-F238E27FC236}">
                <a16:creationId xmlns:a16="http://schemas.microsoft.com/office/drawing/2014/main" id="{CB716A86-D939-48DD-8302-1A8BBBB576D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Content Placeholder 3">
            <a:extLst>
              <a:ext uri="{FF2B5EF4-FFF2-40B4-BE49-F238E27FC236}">
                <a16:creationId xmlns:a16="http://schemas.microsoft.com/office/drawing/2014/main" id="{31D40F62-65B3-432A-80E8-73E3A539FFC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Date Placeholder 4">
            <a:extLst>
              <a:ext uri="{FF2B5EF4-FFF2-40B4-BE49-F238E27FC236}">
                <a16:creationId xmlns:a16="http://schemas.microsoft.com/office/drawing/2014/main" id="{5515B12C-60C5-4D68-8CFB-AB9947A44A29}"/>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6" name="Footer Placeholder 5">
            <a:extLst>
              <a:ext uri="{FF2B5EF4-FFF2-40B4-BE49-F238E27FC236}">
                <a16:creationId xmlns:a16="http://schemas.microsoft.com/office/drawing/2014/main" id="{746FCA30-5EF9-4F3B-9BD1-D18BA7B1C0E7}"/>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0D5FA727-8468-4356-A312-190992E7881D}"/>
              </a:ext>
            </a:extLst>
          </p:cNvPr>
          <p:cNvSpPr>
            <a:spLocks noGrp="1"/>
          </p:cNvSpPr>
          <p:nvPr>
            <p:ph type="sldNum" sz="quarter" idx="12"/>
          </p:nvPr>
        </p:nvSpPr>
        <p:spPr/>
        <p:txBody>
          <a:bodyPr/>
          <a:lstStyle/>
          <a:p>
            <a:fld id="{F3C698CF-4363-4E27-A966-BBBA35FE34FA}" type="slidenum">
              <a:rPr lang="en-KE" smtClean="0"/>
              <a:t>‹#›</a:t>
            </a:fld>
            <a:endParaRPr lang="en-KE"/>
          </a:p>
        </p:txBody>
      </p:sp>
      <p:pic>
        <p:nvPicPr>
          <p:cNvPr id="8" name="Image" descr="Image">
            <a:extLst>
              <a:ext uri="{FF2B5EF4-FFF2-40B4-BE49-F238E27FC236}">
                <a16:creationId xmlns:a16="http://schemas.microsoft.com/office/drawing/2014/main" id="{C058416B-A2CA-4D09-B92A-58AF9FFEE634}"/>
              </a:ext>
            </a:extLst>
          </p:cNvPr>
          <p:cNvPicPr>
            <a:picLocks noChangeAspect="1"/>
          </p:cNvPicPr>
          <p:nvPr userDrawn="1"/>
        </p:nvPicPr>
        <p:blipFill>
          <a:blip r:embed="rId2"/>
          <a:stretch>
            <a:fillRect/>
          </a:stretch>
        </p:blipFill>
        <p:spPr>
          <a:xfrm>
            <a:off x="-3792" y="0"/>
            <a:ext cx="263005" cy="6953164"/>
          </a:xfrm>
          <a:prstGeom prst="rect">
            <a:avLst/>
          </a:prstGeom>
          <a:ln w="12700">
            <a:miter lim="400000"/>
          </a:ln>
        </p:spPr>
      </p:pic>
      <p:pic>
        <p:nvPicPr>
          <p:cNvPr id="9" name="Picture 8">
            <a:extLst>
              <a:ext uri="{FF2B5EF4-FFF2-40B4-BE49-F238E27FC236}">
                <a16:creationId xmlns:a16="http://schemas.microsoft.com/office/drawing/2014/main" id="{92A2D680-560D-4815-B7C6-3A3F68CF8723}"/>
              </a:ext>
            </a:extLst>
          </p:cNvPr>
          <p:cNvPicPr>
            <a:picLocks noChangeAspect="1"/>
          </p:cNvPicPr>
          <p:nvPr userDrawn="1"/>
        </p:nvPicPr>
        <p:blipFill>
          <a:blip r:embed="rId3"/>
          <a:stretch>
            <a:fillRect/>
          </a:stretch>
        </p:blipFill>
        <p:spPr>
          <a:xfrm>
            <a:off x="10912341" y="0"/>
            <a:ext cx="1279659" cy="889255"/>
          </a:xfrm>
          <a:prstGeom prst="rect">
            <a:avLst/>
          </a:prstGeom>
        </p:spPr>
      </p:pic>
    </p:spTree>
    <p:extLst>
      <p:ext uri="{BB962C8B-B14F-4D97-AF65-F5344CB8AC3E}">
        <p14:creationId xmlns:p14="http://schemas.microsoft.com/office/powerpoint/2010/main" val="869526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29E82-0737-4810-8AEF-90F656AE3EEF}"/>
              </a:ext>
            </a:extLst>
          </p:cNvPr>
          <p:cNvSpPr>
            <a:spLocks noGrp="1"/>
          </p:cNvSpPr>
          <p:nvPr>
            <p:ph type="title"/>
          </p:nvPr>
        </p:nvSpPr>
        <p:spPr>
          <a:xfrm>
            <a:off x="839788" y="365125"/>
            <a:ext cx="10515600" cy="1325563"/>
          </a:xfrm>
        </p:spPr>
        <p:txBody>
          <a:bodyPr>
            <a:normAutofit/>
          </a:bodyPr>
          <a:lstStyle>
            <a:lvl1pPr algn="l" defTabSz="914400" rtl="0" eaLnBrk="1" latinLnBrk="0" hangingPunct="1">
              <a:lnSpc>
                <a:spcPct val="90000"/>
              </a:lnSpc>
              <a:spcBef>
                <a:spcPct val="0"/>
              </a:spcBef>
              <a:buNone/>
              <a:defRPr lang="en-KE" sz="4400" b="1" kern="1200" dirty="0">
                <a:solidFill>
                  <a:srgbClr val="7030A0"/>
                </a:solidFill>
                <a:latin typeface="+mj-lt"/>
                <a:ea typeface="+mj-ea"/>
                <a:cs typeface="+mj-cs"/>
              </a:defRPr>
            </a:lvl1pPr>
          </a:lstStyle>
          <a:p>
            <a:r>
              <a:rPr lang="en-US" dirty="0"/>
              <a:t>Click to edit Master title style</a:t>
            </a:r>
            <a:endParaRPr lang="en-KE" dirty="0"/>
          </a:p>
        </p:txBody>
      </p:sp>
      <p:sp>
        <p:nvSpPr>
          <p:cNvPr id="3" name="Text Placeholder 2">
            <a:extLst>
              <a:ext uri="{FF2B5EF4-FFF2-40B4-BE49-F238E27FC236}">
                <a16:creationId xmlns:a16="http://schemas.microsoft.com/office/drawing/2014/main" id="{1F9BAEAB-C836-4593-8A76-9689F9765A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2820AF5-1282-46CF-A314-21F17AADC1E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Text Placeholder 4">
            <a:extLst>
              <a:ext uri="{FF2B5EF4-FFF2-40B4-BE49-F238E27FC236}">
                <a16:creationId xmlns:a16="http://schemas.microsoft.com/office/drawing/2014/main" id="{BAF5AA7A-827C-4FF1-B780-0D2AF953D3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4260CBC-06F1-46CD-9136-071D09E10C1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7" name="Date Placeholder 6">
            <a:extLst>
              <a:ext uri="{FF2B5EF4-FFF2-40B4-BE49-F238E27FC236}">
                <a16:creationId xmlns:a16="http://schemas.microsoft.com/office/drawing/2014/main" id="{0883A9D4-5EAA-424C-AFFD-4841EECA5048}"/>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8" name="Footer Placeholder 7">
            <a:extLst>
              <a:ext uri="{FF2B5EF4-FFF2-40B4-BE49-F238E27FC236}">
                <a16:creationId xmlns:a16="http://schemas.microsoft.com/office/drawing/2014/main" id="{6C21A1EF-2EA6-422D-94D6-5AC1A799DDD3}"/>
              </a:ext>
            </a:extLst>
          </p:cNvPr>
          <p:cNvSpPr>
            <a:spLocks noGrp="1"/>
          </p:cNvSpPr>
          <p:nvPr>
            <p:ph type="ftr" sz="quarter" idx="11"/>
          </p:nvPr>
        </p:nvSpPr>
        <p:spPr/>
        <p:txBody>
          <a:bodyPr/>
          <a:lstStyle/>
          <a:p>
            <a:endParaRPr lang="en-KE"/>
          </a:p>
        </p:txBody>
      </p:sp>
      <p:sp>
        <p:nvSpPr>
          <p:cNvPr id="9" name="Slide Number Placeholder 8">
            <a:extLst>
              <a:ext uri="{FF2B5EF4-FFF2-40B4-BE49-F238E27FC236}">
                <a16:creationId xmlns:a16="http://schemas.microsoft.com/office/drawing/2014/main" id="{81047C56-B60C-4C41-8A73-F94363E8B6A6}"/>
              </a:ext>
            </a:extLst>
          </p:cNvPr>
          <p:cNvSpPr>
            <a:spLocks noGrp="1"/>
          </p:cNvSpPr>
          <p:nvPr>
            <p:ph type="sldNum" sz="quarter" idx="12"/>
          </p:nvPr>
        </p:nvSpPr>
        <p:spPr/>
        <p:txBody>
          <a:bodyPr/>
          <a:lstStyle/>
          <a:p>
            <a:fld id="{F3C698CF-4363-4E27-A966-BBBA35FE34FA}" type="slidenum">
              <a:rPr lang="en-KE" smtClean="0"/>
              <a:t>‹#›</a:t>
            </a:fld>
            <a:endParaRPr lang="en-KE"/>
          </a:p>
        </p:txBody>
      </p:sp>
      <p:pic>
        <p:nvPicPr>
          <p:cNvPr id="10" name="Image" descr="Image">
            <a:extLst>
              <a:ext uri="{FF2B5EF4-FFF2-40B4-BE49-F238E27FC236}">
                <a16:creationId xmlns:a16="http://schemas.microsoft.com/office/drawing/2014/main" id="{9B74161D-E423-48B1-92BC-DE91E57F2F6A}"/>
              </a:ext>
            </a:extLst>
          </p:cNvPr>
          <p:cNvPicPr>
            <a:picLocks noChangeAspect="1"/>
          </p:cNvPicPr>
          <p:nvPr userDrawn="1"/>
        </p:nvPicPr>
        <p:blipFill>
          <a:blip r:embed="rId2"/>
          <a:stretch>
            <a:fillRect/>
          </a:stretch>
        </p:blipFill>
        <p:spPr>
          <a:xfrm>
            <a:off x="-3792" y="0"/>
            <a:ext cx="263005" cy="6953164"/>
          </a:xfrm>
          <a:prstGeom prst="rect">
            <a:avLst/>
          </a:prstGeom>
          <a:ln w="12700">
            <a:miter lim="400000"/>
          </a:ln>
        </p:spPr>
      </p:pic>
      <p:pic>
        <p:nvPicPr>
          <p:cNvPr id="11" name="Picture 10">
            <a:extLst>
              <a:ext uri="{FF2B5EF4-FFF2-40B4-BE49-F238E27FC236}">
                <a16:creationId xmlns:a16="http://schemas.microsoft.com/office/drawing/2014/main" id="{1652F5BD-6887-46AF-A4B2-BF6A315746FF}"/>
              </a:ext>
            </a:extLst>
          </p:cNvPr>
          <p:cNvPicPr>
            <a:picLocks noChangeAspect="1"/>
          </p:cNvPicPr>
          <p:nvPr userDrawn="1"/>
        </p:nvPicPr>
        <p:blipFill>
          <a:blip r:embed="rId3"/>
          <a:stretch>
            <a:fillRect/>
          </a:stretch>
        </p:blipFill>
        <p:spPr>
          <a:xfrm>
            <a:off x="10912341" y="0"/>
            <a:ext cx="1279659" cy="889255"/>
          </a:xfrm>
          <a:prstGeom prst="rect">
            <a:avLst/>
          </a:prstGeom>
        </p:spPr>
      </p:pic>
    </p:spTree>
    <p:extLst>
      <p:ext uri="{BB962C8B-B14F-4D97-AF65-F5344CB8AC3E}">
        <p14:creationId xmlns:p14="http://schemas.microsoft.com/office/powerpoint/2010/main" val="3843010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3F251-8FAA-4EFB-8EFC-BCE95D2F6149}"/>
              </a:ext>
            </a:extLst>
          </p:cNvPr>
          <p:cNvSpPr>
            <a:spLocks noGrp="1"/>
          </p:cNvSpPr>
          <p:nvPr>
            <p:ph type="title"/>
          </p:nvPr>
        </p:nvSpPr>
        <p:spPr/>
        <p:txBody>
          <a:bodyPr>
            <a:normAutofit/>
          </a:bodyPr>
          <a:lstStyle>
            <a:lvl1pPr>
              <a:defRPr lang="en-KE" sz="4400" b="1" kern="1200" dirty="0">
                <a:solidFill>
                  <a:srgbClr val="7030A0"/>
                </a:solidFill>
                <a:latin typeface="+mj-lt"/>
                <a:ea typeface="+mj-ea"/>
                <a:cs typeface="+mj-cs"/>
              </a:defRPr>
            </a:lvl1pPr>
          </a:lstStyle>
          <a:p>
            <a:r>
              <a:rPr lang="en-US" dirty="0"/>
              <a:t>Click to edit Master title style</a:t>
            </a:r>
            <a:endParaRPr lang="en-KE" dirty="0"/>
          </a:p>
        </p:txBody>
      </p:sp>
      <p:sp>
        <p:nvSpPr>
          <p:cNvPr id="3" name="Date Placeholder 2">
            <a:extLst>
              <a:ext uri="{FF2B5EF4-FFF2-40B4-BE49-F238E27FC236}">
                <a16:creationId xmlns:a16="http://schemas.microsoft.com/office/drawing/2014/main" id="{CB3A0D1F-75C4-40B9-9470-D230ADEDED5E}"/>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4" name="Footer Placeholder 3">
            <a:extLst>
              <a:ext uri="{FF2B5EF4-FFF2-40B4-BE49-F238E27FC236}">
                <a16:creationId xmlns:a16="http://schemas.microsoft.com/office/drawing/2014/main" id="{7B0C4358-27B1-4028-A14D-FE8E8E9FAA94}"/>
              </a:ext>
            </a:extLst>
          </p:cNvPr>
          <p:cNvSpPr>
            <a:spLocks noGrp="1"/>
          </p:cNvSpPr>
          <p:nvPr>
            <p:ph type="ftr" sz="quarter" idx="11"/>
          </p:nvPr>
        </p:nvSpPr>
        <p:spPr/>
        <p:txBody>
          <a:bodyPr/>
          <a:lstStyle/>
          <a:p>
            <a:endParaRPr lang="en-KE"/>
          </a:p>
        </p:txBody>
      </p:sp>
      <p:sp>
        <p:nvSpPr>
          <p:cNvPr id="5" name="Slide Number Placeholder 4">
            <a:extLst>
              <a:ext uri="{FF2B5EF4-FFF2-40B4-BE49-F238E27FC236}">
                <a16:creationId xmlns:a16="http://schemas.microsoft.com/office/drawing/2014/main" id="{D9C3B1FF-3F12-4CDF-BC57-CA95DAF7151B}"/>
              </a:ext>
            </a:extLst>
          </p:cNvPr>
          <p:cNvSpPr>
            <a:spLocks noGrp="1"/>
          </p:cNvSpPr>
          <p:nvPr>
            <p:ph type="sldNum" sz="quarter" idx="12"/>
          </p:nvPr>
        </p:nvSpPr>
        <p:spPr/>
        <p:txBody>
          <a:bodyPr/>
          <a:lstStyle/>
          <a:p>
            <a:fld id="{F3C698CF-4363-4E27-A966-BBBA35FE34FA}" type="slidenum">
              <a:rPr lang="en-KE" smtClean="0"/>
              <a:t>‹#›</a:t>
            </a:fld>
            <a:endParaRPr lang="en-KE"/>
          </a:p>
        </p:txBody>
      </p:sp>
      <p:pic>
        <p:nvPicPr>
          <p:cNvPr id="6" name="Image" descr="Image">
            <a:extLst>
              <a:ext uri="{FF2B5EF4-FFF2-40B4-BE49-F238E27FC236}">
                <a16:creationId xmlns:a16="http://schemas.microsoft.com/office/drawing/2014/main" id="{1F44F044-0635-4BB6-B20D-1DEB10A88E3C}"/>
              </a:ext>
            </a:extLst>
          </p:cNvPr>
          <p:cNvPicPr>
            <a:picLocks noChangeAspect="1"/>
          </p:cNvPicPr>
          <p:nvPr userDrawn="1"/>
        </p:nvPicPr>
        <p:blipFill>
          <a:blip r:embed="rId2"/>
          <a:stretch>
            <a:fillRect/>
          </a:stretch>
        </p:blipFill>
        <p:spPr>
          <a:xfrm>
            <a:off x="-3792" y="0"/>
            <a:ext cx="263005" cy="6953164"/>
          </a:xfrm>
          <a:prstGeom prst="rect">
            <a:avLst/>
          </a:prstGeom>
          <a:ln w="12700">
            <a:miter lim="400000"/>
          </a:ln>
        </p:spPr>
      </p:pic>
      <p:pic>
        <p:nvPicPr>
          <p:cNvPr id="7" name="Picture 6">
            <a:extLst>
              <a:ext uri="{FF2B5EF4-FFF2-40B4-BE49-F238E27FC236}">
                <a16:creationId xmlns:a16="http://schemas.microsoft.com/office/drawing/2014/main" id="{3C4E73C6-7374-4F66-8253-7967A969736D}"/>
              </a:ext>
            </a:extLst>
          </p:cNvPr>
          <p:cNvPicPr>
            <a:picLocks noChangeAspect="1"/>
          </p:cNvPicPr>
          <p:nvPr userDrawn="1"/>
        </p:nvPicPr>
        <p:blipFill>
          <a:blip r:embed="rId3"/>
          <a:stretch>
            <a:fillRect/>
          </a:stretch>
        </p:blipFill>
        <p:spPr>
          <a:xfrm>
            <a:off x="10912341" y="0"/>
            <a:ext cx="1279659" cy="889255"/>
          </a:xfrm>
          <a:prstGeom prst="rect">
            <a:avLst/>
          </a:prstGeom>
        </p:spPr>
      </p:pic>
    </p:spTree>
    <p:extLst>
      <p:ext uri="{BB962C8B-B14F-4D97-AF65-F5344CB8AC3E}">
        <p14:creationId xmlns:p14="http://schemas.microsoft.com/office/powerpoint/2010/main" val="2493865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F9D97ED-B2B1-427D-9E54-525C9F4B4A59}"/>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3" name="Footer Placeholder 2">
            <a:extLst>
              <a:ext uri="{FF2B5EF4-FFF2-40B4-BE49-F238E27FC236}">
                <a16:creationId xmlns:a16="http://schemas.microsoft.com/office/drawing/2014/main" id="{8FDDBA7D-5461-47AD-9966-4E8F0B7E36EE}"/>
              </a:ext>
            </a:extLst>
          </p:cNvPr>
          <p:cNvSpPr>
            <a:spLocks noGrp="1"/>
          </p:cNvSpPr>
          <p:nvPr>
            <p:ph type="ftr" sz="quarter" idx="11"/>
          </p:nvPr>
        </p:nvSpPr>
        <p:spPr/>
        <p:txBody>
          <a:bodyPr/>
          <a:lstStyle/>
          <a:p>
            <a:endParaRPr lang="en-KE"/>
          </a:p>
        </p:txBody>
      </p:sp>
      <p:sp>
        <p:nvSpPr>
          <p:cNvPr id="4" name="Slide Number Placeholder 3">
            <a:extLst>
              <a:ext uri="{FF2B5EF4-FFF2-40B4-BE49-F238E27FC236}">
                <a16:creationId xmlns:a16="http://schemas.microsoft.com/office/drawing/2014/main" id="{AE377D5D-AEC0-4B63-BCA4-7B1E1E4A735A}"/>
              </a:ext>
            </a:extLst>
          </p:cNvPr>
          <p:cNvSpPr>
            <a:spLocks noGrp="1"/>
          </p:cNvSpPr>
          <p:nvPr>
            <p:ph type="sldNum" sz="quarter" idx="12"/>
          </p:nvPr>
        </p:nvSpPr>
        <p:spPr/>
        <p:txBody>
          <a:bodyPr/>
          <a:lstStyle/>
          <a:p>
            <a:fld id="{F3C698CF-4363-4E27-A966-BBBA35FE34FA}" type="slidenum">
              <a:rPr lang="en-KE" smtClean="0"/>
              <a:t>‹#›</a:t>
            </a:fld>
            <a:endParaRPr lang="en-KE"/>
          </a:p>
        </p:txBody>
      </p:sp>
      <p:pic>
        <p:nvPicPr>
          <p:cNvPr id="5" name="Image" descr="Image">
            <a:extLst>
              <a:ext uri="{FF2B5EF4-FFF2-40B4-BE49-F238E27FC236}">
                <a16:creationId xmlns:a16="http://schemas.microsoft.com/office/drawing/2014/main" id="{829A3326-245F-4E97-A9BA-06EB559E4922}"/>
              </a:ext>
            </a:extLst>
          </p:cNvPr>
          <p:cNvPicPr>
            <a:picLocks noChangeAspect="1"/>
          </p:cNvPicPr>
          <p:nvPr userDrawn="1"/>
        </p:nvPicPr>
        <p:blipFill>
          <a:blip r:embed="rId2"/>
          <a:stretch>
            <a:fillRect/>
          </a:stretch>
        </p:blipFill>
        <p:spPr>
          <a:xfrm>
            <a:off x="-3792" y="0"/>
            <a:ext cx="263005" cy="6953164"/>
          </a:xfrm>
          <a:prstGeom prst="rect">
            <a:avLst/>
          </a:prstGeom>
          <a:ln w="12700">
            <a:miter lim="400000"/>
          </a:ln>
        </p:spPr>
      </p:pic>
    </p:spTree>
    <p:extLst>
      <p:ext uri="{BB962C8B-B14F-4D97-AF65-F5344CB8AC3E}">
        <p14:creationId xmlns:p14="http://schemas.microsoft.com/office/powerpoint/2010/main" val="1001922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5738D-2D81-4033-9584-C2C23BFFC0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E"/>
          </a:p>
        </p:txBody>
      </p:sp>
      <p:sp>
        <p:nvSpPr>
          <p:cNvPr id="3" name="Content Placeholder 2">
            <a:extLst>
              <a:ext uri="{FF2B5EF4-FFF2-40B4-BE49-F238E27FC236}">
                <a16:creationId xmlns:a16="http://schemas.microsoft.com/office/drawing/2014/main" id="{7FCC796C-E569-4C01-9C45-0B7011295F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Text Placeholder 3">
            <a:extLst>
              <a:ext uri="{FF2B5EF4-FFF2-40B4-BE49-F238E27FC236}">
                <a16:creationId xmlns:a16="http://schemas.microsoft.com/office/drawing/2014/main" id="{5E3E2770-AF0F-4993-A132-E5BFA4ED69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EE18255-0F03-4729-83E4-15DC4F362AE4}"/>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6" name="Footer Placeholder 5">
            <a:extLst>
              <a:ext uri="{FF2B5EF4-FFF2-40B4-BE49-F238E27FC236}">
                <a16:creationId xmlns:a16="http://schemas.microsoft.com/office/drawing/2014/main" id="{BF672C49-75E0-4711-BF32-72C3528C7A3C}"/>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E6FB9783-325E-488E-ABFB-3A171B2BFA8B}"/>
              </a:ext>
            </a:extLst>
          </p:cNvPr>
          <p:cNvSpPr>
            <a:spLocks noGrp="1"/>
          </p:cNvSpPr>
          <p:nvPr>
            <p:ph type="sldNum" sz="quarter" idx="12"/>
          </p:nvPr>
        </p:nvSpPr>
        <p:spPr/>
        <p:txBody>
          <a:bodyPr/>
          <a:lstStyle/>
          <a:p>
            <a:fld id="{F3C698CF-4363-4E27-A966-BBBA35FE34FA}" type="slidenum">
              <a:rPr lang="en-KE" smtClean="0"/>
              <a:t>‹#›</a:t>
            </a:fld>
            <a:endParaRPr lang="en-KE"/>
          </a:p>
        </p:txBody>
      </p:sp>
      <p:pic>
        <p:nvPicPr>
          <p:cNvPr id="8" name="Image" descr="Image">
            <a:extLst>
              <a:ext uri="{FF2B5EF4-FFF2-40B4-BE49-F238E27FC236}">
                <a16:creationId xmlns:a16="http://schemas.microsoft.com/office/drawing/2014/main" id="{530179FC-BB0E-419E-B94A-C19285B7007F}"/>
              </a:ext>
            </a:extLst>
          </p:cNvPr>
          <p:cNvPicPr>
            <a:picLocks noChangeAspect="1"/>
          </p:cNvPicPr>
          <p:nvPr userDrawn="1"/>
        </p:nvPicPr>
        <p:blipFill>
          <a:blip r:embed="rId2"/>
          <a:stretch>
            <a:fillRect/>
          </a:stretch>
        </p:blipFill>
        <p:spPr>
          <a:xfrm>
            <a:off x="-3792" y="0"/>
            <a:ext cx="263005" cy="6953164"/>
          </a:xfrm>
          <a:prstGeom prst="rect">
            <a:avLst/>
          </a:prstGeom>
          <a:ln w="12700">
            <a:miter lim="400000"/>
          </a:ln>
        </p:spPr>
      </p:pic>
      <p:pic>
        <p:nvPicPr>
          <p:cNvPr id="9" name="Picture 8">
            <a:extLst>
              <a:ext uri="{FF2B5EF4-FFF2-40B4-BE49-F238E27FC236}">
                <a16:creationId xmlns:a16="http://schemas.microsoft.com/office/drawing/2014/main" id="{C138130B-2F27-48A4-B000-EBC3D2818794}"/>
              </a:ext>
            </a:extLst>
          </p:cNvPr>
          <p:cNvPicPr>
            <a:picLocks noChangeAspect="1"/>
          </p:cNvPicPr>
          <p:nvPr userDrawn="1"/>
        </p:nvPicPr>
        <p:blipFill>
          <a:blip r:embed="rId3"/>
          <a:stretch>
            <a:fillRect/>
          </a:stretch>
        </p:blipFill>
        <p:spPr>
          <a:xfrm>
            <a:off x="10912341" y="0"/>
            <a:ext cx="1279659" cy="889255"/>
          </a:xfrm>
          <a:prstGeom prst="rect">
            <a:avLst/>
          </a:prstGeom>
        </p:spPr>
      </p:pic>
    </p:spTree>
    <p:extLst>
      <p:ext uri="{BB962C8B-B14F-4D97-AF65-F5344CB8AC3E}">
        <p14:creationId xmlns:p14="http://schemas.microsoft.com/office/powerpoint/2010/main" val="2145339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8E8B0-2733-46D1-8E5B-2AD0631459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E"/>
          </a:p>
        </p:txBody>
      </p:sp>
      <p:sp>
        <p:nvSpPr>
          <p:cNvPr id="3" name="Picture Placeholder 2">
            <a:extLst>
              <a:ext uri="{FF2B5EF4-FFF2-40B4-BE49-F238E27FC236}">
                <a16:creationId xmlns:a16="http://schemas.microsoft.com/office/drawing/2014/main" id="{594F2136-A1F8-4424-856E-175DCDDAB6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KE"/>
          </a:p>
        </p:txBody>
      </p:sp>
      <p:sp>
        <p:nvSpPr>
          <p:cNvPr id="4" name="Text Placeholder 3">
            <a:extLst>
              <a:ext uri="{FF2B5EF4-FFF2-40B4-BE49-F238E27FC236}">
                <a16:creationId xmlns:a16="http://schemas.microsoft.com/office/drawing/2014/main" id="{F19FE863-D9F6-4291-A5B4-92D1D5C2AF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A4B7F31-8FCF-4AB9-BD5E-EFE6BB5B770C}"/>
              </a:ext>
            </a:extLst>
          </p:cNvPr>
          <p:cNvSpPr>
            <a:spLocks noGrp="1"/>
          </p:cNvSpPr>
          <p:nvPr>
            <p:ph type="dt" sz="half" idx="10"/>
          </p:nvPr>
        </p:nvSpPr>
        <p:spPr/>
        <p:txBody>
          <a:bodyPr/>
          <a:lstStyle/>
          <a:p>
            <a:fld id="{24CD28B1-3EBF-444E-96D9-98847E37A88A}" type="datetimeFigureOut">
              <a:rPr lang="en-KE" smtClean="0"/>
              <a:t>10/07/2025</a:t>
            </a:fld>
            <a:endParaRPr lang="en-KE"/>
          </a:p>
        </p:txBody>
      </p:sp>
      <p:sp>
        <p:nvSpPr>
          <p:cNvPr id="6" name="Footer Placeholder 5">
            <a:extLst>
              <a:ext uri="{FF2B5EF4-FFF2-40B4-BE49-F238E27FC236}">
                <a16:creationId xmlns:a16="http://schemas.microsoft.com/office/drawing/2014/main" id="{0A283275-F1C0-428F-A7C5-81C013003202}"/>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93DB1B8A-C437-43E3-97D4-2CEE7B42FFF3}"/>
              </a:ext>
            </a:extLst>
          </p:cNvPr>
          <p:cNvSpPr>
            <a:spLocks noGrp="1"/>
          </p:cNvSpPr>
          <p:nvPr>
            <p:ph type="sldNum" sz="quarter" idx="12"/>
          </p:nvPr>
        </p:nvSpPr>
        <p:spPr/>
        <p:txBody>
          <a:bodyPr/>
          <a:lstStyle/>
          <a:p>
            <a:fld id="{F3C698CF-4363-4E27-A966-BBBA35FE34FA}" type="slidenum">
              <a:rPr lang="en-KE" smtClean="0"/>
              <a:t>‹#›</a:t>
            </a:fld>
            <a:endParaRPr lang="en-KE"/>
          </a:p>
        </p:txBody>
      </p:sp>
      <p:pic>
        <p:nvPicPr>
          <p:cNvPr id="8" name="Image" descr="Image">
            <a:extLst>
              <a:ext uri="{FF2B5EF4-FFF2-40B4-BE49-F238E27FC236}">
                <a16:creationId xmlns:a16="http://schemas.microsoft.com/office/drawing/2014/main" id="{2EB74D6E-BFD1-4E3B-BDD6-B90B4771650F}"/>
              </a:ext>
            </a:extLst>
          </p:cNvPr>
          <p:cNvPicPr>
            <a:picLocks noChangeAspect="1"/>
          </p:cNvPicPr>
          <p:nvPr userDrawn="1"/>
        </p:nvPicPr>
        <p:blipFill>
          <a:blip r:embed="rId2"/>
          <a:stretch>
            <a:fillRect/>
          </a:stretch>
        </p:blipFill>
        <p:spPr>
          <a:xfrm>
            <a:off x="-3792" y="0"/>
            <a:ext cx="263005" cy="6953164"/>
          </a:xfrm>
          <a:prstGeom prst="rect">
            <a:avLst/>
          </a:prstGeom>
          <a:ln w="12700">
            <a:miter lim="400000"/>
          </a:ln>
        </p:spPr>
      </p:pic>
      <p:pic>
        <p:nvPicPr>
          <p:cNvPr id="9" name="Picture 8">
            <a:extLst>
              <a:ext uri="{FF2B5EF4-FFF2-40B4-BE49-F238E27FC236}">
                <a16:creationId xmlns:a16="http://schemas.microsoft.com/office/drawing/2014/main" id="{1278B543-518E-4AEC-A98B-FA5BE97CA2BA}"/>
              </a:ext>
            </a:extLst>
          </p:cNvPr>
          <p:cNvPicPr>
            <a:picLocks noChangeAspect="1"/>
          </p:cNvPicPr>
          <p:nvPr userDrawn="1"/>
        </p:nvPicPr>
        <p:blipFill>
          <a:blip r:embed="rId3"/>
          <a:stretch>
            <a:fillRect/>
          </a:stretch>
        </p:blipFill>
        <p:spPr>
          <a:xfrm>
            <a:off x="10912341" y="0"/>
            <a:ext cx="1279659" cy="889255"/>
          </a:xfrm>
          <a:prstGeom prst="rect">
            <a:avLst/>
          </a:prstGeom>
        </p:spPr>
      </p:pic>
    </p:spTree>
    <p:extLst>
      <p:ext uri="{BB962C8B-B14F-4D97-AF65-F5344CB8AC3E}">
        <p14:creationId xmlns:p14="http://schemas.microsoft.com/office/powerpoint/2010/main" val="10626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80F0B4-AE37-46C2-9438-05442B91F9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KE" dirty="0"/>
          </a:p>
        </p:txBody>
      </p:sp>
      <p:sp>
        <p:nvSpPr>
          <p:cNvPr id="3" name="Text Placeholder 2">
            <a:extLst>
              <a:ext uri="{FF2B5EF4-FFF2-40B4-BE49-F238E27FC236}">
                <a16:creationId xmlns:a16="http://schemas.microsoft.com/office/drawing/2014/main" id="{46640662-2F53-4D53-9209-ED138EF6A0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E1A5F555-9269-4ACA-BF2A-C09D7BC580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CD28B1-3EBF-444E-96D9-98847E37A88A}" type="datetimeFigureOut">
              <a:rPr lang="en-KE" smtClean="0"/>
              <a:t>10/07/2025</a:t>
            </a:fld>
            <a:endParaRPr lang="en-KE"/>
          </a:p>
        </p:txBody>
      </p:sp>
      <p:sp>
        <p:nvSpPr>
          <p:cNvPr id="5" name="Footer Placeholder 4">
            <a:extLst>
              <a:ext uri="{FF2B5EF4-FFF2-40B4-BE49-F238E27FC236}">
                <a16:creationId xmlns:a16="http://schemas.microsoft.com/office/drawing/2014/main" id="{73553C45-B168-4F86-8652-DCD10DE9B0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KE"/>
          </a:p>
        </p:txBody>
      </p:sp>
      <p:sp>
        <p:nvSpPr>
          <p:cNvPr id="6" name="Slide Number Placeholder 5">
            <a:extLst>
              <a:ext uri="{FF2B5EF4-FFF2-40B4-BE49-F238E27FC236}">
                <a16:creationId xmlns:a16="http://schemas.microsoft.com/office/drawing/2014/main" id="{E7D9E7A0-8AC5-4BCD-B3C0-4B94286E4B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C698CF-4363-4E27-A966-BBBA35FE34FA}" type="slidenum">
              <a:rPr lang="en-KE" smtClean="0"/>
              <a:t>‹#›</a:t>
            </a:fld>
            <a:endParaRPr lang="en-KE"/>
          </a:p>
        </p:txBody>
      </p:sp>
      <p:pic>
        <p:nvPicPr>
          <p:cNvPr id="7" name="Picture 6">
            <a:extLst>
              <a:ext uri="{FF2B5EF4-FFF2-40B4-BE49-F238E27FC236}">
                <a16:creationId xmlns:a16="http://schemas.microsoft.com/office/drawing/2014/main" id="{FC2AB4FB-1DDB-41D3-8D79-ECF41D41DA82}"/>
              </a:ext>
            </a:extLst>
          </p:cNvPr>
          <p:cNvPicPr>
            <a:picLocks noChangeAspect="1"/>
          </p:cNvPicPr>
          <p:nvPr userDrawn="1"/>
        </p:nvPicPr>
        <p:blipFill>
          <a:blip r:embed="rId17"/>
          <a:stretch>
            <a:fillRect/>
          </a:stretch>
        </p:blipFill>
        <p:spPr>
          <a:xfrm>
            <a:off x="0" y="0"/>
            <a:ext cx="264463" cy="6858000"/>
          </a:xfrm>
          <a:prstGeom prst="rect">
            <a:avLst/>
          </a:prstGeom>
        </p:spPr>
      </p:pic>
      <p:pic>
        <p:nvPicPr>
          <p:cNvPr id="9" name="Picture 8">
            <a:extLst>
              <a:ext uri="{FF2B5EF4-FFF2-40B4-BE49-F238E27FC236}">
                <a16:creationId xmlns:a16="http://schemas.microsoft.com/office/drawing/2014/main" id="{F7390D95-ABE7-4A0A-84BD-45F2A2C9A16D}"/>
              </a:ext>
            </a:extLst>
          </p:cNvPr>
          <p:cNvPicPr>
            <a:picLocks noChangeAspect="1"/>
          </p:cNvPicPr>
          <p:nvPr userDrawn="1"/>
        </p:nvPicPr>
        <p:blipFill>
          <a:blip r:embed="rId18"/>
          <a:stretch>
            <a:fillRect/>
          </a:stretch>
        </p:blipFill>
        <p:spPr>
          <a:xfrm>
            <a:off x="10912341" y="0"/>
            <a:ext cx="1279659" cy="889255"/>
          </a:xfrm>
          <a:prstGeom prst="rect">
            <a:avLst/>
          </a:prstGeom>
        </p:spPr>
      </p:pic>
    </p:spTree>
    <p:extLst>
      <p:ext uri="{BB962C8B-B14F-4D97-AF65-F5344CB8AC3E}">
        <p14:creationId xmlns:p14="http://schemas.microsoft.com/office/powerpoint/2010/main" val="3876338403"/>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4" r:id="rId14"/>
    <p:sldLayoutId id="2147483696" r:id="rId15"/>
  </p:sldLayoutIdLst>
  <p:txStyles>
    <p:titleStyle>
      <a:lvl1pPr algn="l" defTabSz="914400" rtl="0" eaLnBrk="1" latinLnBrk="0" hangingPunct="1">
        <a:lnSpc>
          <a:spcPct val="90000"/>
        </a:lnSpc>
        <a:spcBef>
          <a:spcPct val="0"/>
        </a:spcBef>
        <a:buNone/>
        <a:defRPr lang="en-KE" sz="4400" b="1" kern="1200" dirty="0" smtClean="0">
          <a:solidFill>
            <a:srgbClr val="7030A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4.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4.xml"/><Relationship Id="rId5" Type="http://schemas.openxmlformats.org/officeDocument/2006/relationships/image" Target="../media/image26.jpeg"/><Relationship Id="rId4" Type="http://schemas.openxmlformats.org/officeDocument/2006/relationships/image" Target="../media/image25.jpeg"/></Relationships>
</file>

<file path=ppt/slides/_rels/slide2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hyperlink" Target="https://drive.google.com/file/d/1K8I__3IMq0xPb5cmIF9W7XLwyoDX5lvu/view?usp=sharin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jpeg"/></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7" name="Picture 2" descr="Picture 2"/>
          <p:cNvPicPr>
            <a:picLocks noChangeAspect="1"/>
          </p:cNvPicPr>
          <p:nvPr/>
        </p:nvPicPr>
        <p:blipFill>
          <a:blip r:embed="rId2"/>
          <a:stretch>
            <a:fillRect/>
          </a:stretch>
        </p:blipFill>
        <p:spPr>
          <a:xfrm>
            <a:off x="234280" y="-2"/>
            <a:ext cx="12132944" cy="6858002"/>
          </a:xfrm>
          <a:prstGeom prst="rect">
            <a:avLst/>
          </a:prstGeom>
          <a:ln w="12700">
            <a:miter lim="400000"/>
          </a:ln>
        </p:spPr>
      </p:pic>
      <p:pic>
        <p:nvPicPr>
          <p:cNvPr id="199" name="LVCT logo- PNG.png" descr="LVCT logo- PNG.png"/>
          <p:cNvPicPr>
            <a:picLocks noChangeAspect="1"/>
          </p:cNvPicPr>
          <p:nvPr/>
        </p:nvPicPr>
        <p:blipFill>
          <a:blip r:embed="rId3"/>
          <a:stretch>
            <a:fillRect/>
          </a:stretch>
        </p:blipFill>
        <p:spPr>
          <a:xfrm>
            <a:off x="521117" y="1109768"/>
            <a:ext cx="2965919" cy="2053995"/>
          </a:xfrm>
          <a:prstGeom prst="rect">
            <a:avLst/>
          </a:prstGeom>
          <a:ln w="12700">
            <a:miter lim="400000"/>
          </a:ln>
        </p:spPr>
      </p:pic>
      <p:sp>
        <p:nvSpPr>
          <p:cNvPr id="200" name="TextBox 13"/>
          <p:cNvSpPr txBox="1"/>
          <p:nvPr/>
        </p:nvSpPr>
        <p:spPr>
          <a:xfrm>
            <a:off x="2405006" y="3439908"/>
            <a:ext cx="9786994" cy="23083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gn="r">
              <a:defRPr sz="2400">
                <a:solidFill>
                  <a:srgbClr val="FFF2CC"/>
                </a:solidFill>
                <a:latin typeface="Montserrat Bold"/>
                <a:ea typeface="Montserrat Bold"/>
                <a:cs typeface="Montserrat Bold"/>
                <a:sym typeface="Montserrat Bold"/>
              </a:defRPr>
            </a:pPr>
            <a:endParaRPr sz="4800" b="1" dirty="0">
              <a:solidFill>
                <a:schemeClr val="bg1"/>
              </a:solidFill>
            </a:endParaRPr>
          </a:p>
          <a:p>
            <a:pPr algn="r">
              <a:defRPr sz="2400">
                <a:solidFill>
                  <a:srgbClr val="FFF2CC"/>
                </a:solidFill>
                <a:latin typeface="Montserrat Bold"/>
                <a:ea typeface="Montserrat Bold"/>
                <a:cs typeface="Montserrat Bold"/>
                <a:sym typeface="Montserrat Bold"/>
              </a:defRPr>
            </a:pPr>
            <a:r>
              <a:rPr lang="en-US" sz="4800" b="1" dirty="0">
                <a:solidFill>
                  <a:schemeClr val="bg1"/>
                </a:solidFill>
              </a:rPr>
              <a:t>Revolutionizing Methadone Delivery (IORPMS)</a:t>
            </a:r>
            <a:endParaRPr sz="4000" b="1" dirty="0">
              <a:solidFill>
                <a:schemeClr val="bg1"/>
              </a:solidFill>
            </a:endParaRPr>
          </a:p>
        </p:txBody>
      </p:sp>
      <p:sp>
        <p:nvSpPr>
          <p:cNvPr id="2" name="TextBox 13">
            <a:extLst>
              <a:ext uri="{FF2B5EF4-FFF2-40B4-BE49-F238E27FC236}">
                <a16:creationId xmlns:a16="http://schemas.microsoft.com/office/drawing/2014/main" id="{A0535E85-4857-6CCA-52E7-E3F7C5C15365}"/>
              </a:ext>
            </a:extLst>
          </p:cNvPr>
          <p:cNvSpPr txBox="1"/>
          <p:nvPr/>
        </p:nvSpPr>
        <p:spPr>
          <a:xfrm>
            <a:off x="2405006" y="5748232"/>
            <a:ext cx="9786994"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gn="r">
              <a:defRPr sz="2400">
                <a:solidFill>
                  <a:srgbClr val="FFF2CC"/>
                </a:solidFill>
                <a:latin typeface="Montserrat Bold"/>
                <a:ea typeface="Montserrat Bold"/>
                <a:cs typeface="Montserrat Bold"/>
                <a:sym typeface="Montserrat Bold"/>
              </a:defRPr>
            </a:pPr>
            <a:r>
              <a:rPr lang="en-US" sz="2000" b="1" dirty="0">
                <a:solidFill>
                  <a:schemeClr val="bg1"/>
                </a:solidFill>
              </a:rPr>
              <a:t>LVCT Health</a:t>
            </a:r>
          </a:p>
          <a:p>
            <a:pPr algn="r">
              <a:defRPr sz="2400">
                <a:solidFill>
                  <a:srgbClr val="FFF2CC"/>
                </a:solidFill>
                <a:latin typeface="Montserrat Bold"/>
                <a:ea typeface="Montserrat Bold"/>
                <a:cs typeface="Montserrat Bold"/>
                <a:sym typeface="Montserrat Bold"/>
              </a:defRPr>
            </a:pPr>
            <a:r>
              <a:rPr lang="en-US" sz="2000" b="1" dirty="0">
                <a:solidFill>
                  <a:schemeClr val="bg1"/>
                </a:solidFill>
              </a:rPr>
              <a:t>Dr. Lyani Sitti</a:t>
            </a:r>
            <a:endParaRPr sz="2000" b="1"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EA27E-D2EC-F40E-A05E-516204F67D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764ABF-0F68-E4F5-5008-06650351FD83}"/>
              </a:ext>
            </a:extLst>
          </p:cNvPr>
          <p:cNvSpPr>
            <a:spLocks noGrp="1"/>
          </p:cNvSpPr>
          <p:nvPr>
            <p:ph type="title"/>
          </p:nvPr>
        </p:nvSpPr>
        <p:spPr/>
        <p:txBody>
          <a:bodyPr>
            <a:normAutofit/>
          </a:bodyPr>
          <a:lstStyle/>
          <a:p>
            <a:r>
              <a:rPr lang="en-US" b="1" dirty="0">
                <a:solidFill>
                  <a:srgbClr val="7030A0"/>
                </a:solidFill>
                <a:latin typeface="+mn-lt"/>
              </a:rPr>
              <a:t>IORPMS - Benefits</a:t>
            </a:r>
            <a:endParaRPr lang="en-KE" b="1" dirty="0">
              <a:solidFill>
                <a:srgbClr val="7030A0"/>
              </a:solidFill>
              <a:latin typeface="+mn-lt"/>
            </a:endParaRPr>
          </a:p>
        </p:txBody>
      </p:sp>
      <p:graphicFrame>
        <p:nvGraphicFramePr>
          <p:cNvPr id="9" name="Content Placeholder 8">
            <a:extLst>
              <a:ext uri="{FF2B5EF4-FFF2-40B4-BE49-F238E27FC236}">
                <a16:creationId xmlns:a16="http://schemas.microsoft.com/office/drawing/2014/main" id="{5C25237F-789C-C20D-3566-A3A9AB36703F}"/>
              </a:ext>
            </a:extLst>
          </p:cNvPr>
          <p:cNvGraphicFramePr>
            <a:graphicFrameLocks noGrp="1"/>
          </p:cNvGraphicFramePr>
          <p:nvPr>
            <p:ph sz="half" idx="2"/>
            <p:extLst>
              <p:ext uri="{D42A27DB-BD31-4B8C-83A1-F6EECF244321}">
                <p14:modId xmlns:p14="http://schemas.microsoft.com/office/powerpoint/2010/main" val="1443124532"/>
              </p:ext>
            </p:extLst>
          </p:nvPr>
        </p:nvGraphicFramePr>
        <p:xfrm>
          <a:off x="4517409" y="1398761"/>
          <a:ext cx="7151428" cy="5119775"/>
        </p:xfrm>
        <a:graphic>
          <a:graphicData uri="http://schemas.openxmlformats.org/drawingml/2006/table">
            <a:tbl>
              <a:tblPr firstRow="1" bandRow="1">
                <a:tableStyleId>{5C22544A-7EE6-4342-B048-85BDC9FD1C3A}</a:tableStyleId>
              </a:tblPr>
              <a:tblGrid>
                <a:gridCol w="2636616">
                  <a:extLst>
                    <a:ext uri="{9D8B030D-6E8A-4147-A177-3AD203B41FA5}">
                      <a16:colId xmlns:a16="http://schemas.microsoft.com/office/drawing/2014/main" val="3107595143"/>
                    </a:ext>
                  </a:extLst>
                </a:gridCol>
                <a:gridCol w="939098">
                  <a:extLst>
                    <a:ext uri="{9D8B030D-6E8A-4147-A177-3AD203B41FA5}">
                      <a16:colId xmlns:a16="http://schemas.microsoft.com/office/drawing/2014/main" val="4024577632"/>
                    </a:ext>
                  </a:extLst>
                </a:gridCol>
                <a:gridCol w="1787857">
                  <a:extLst>
                    <a:ext uri="{9D8B030D-6E8A-4147-A177-3AD203B41FA5}">
                      <a16:colId xmlns:a16="http://schemas.microsoft.com/office/drawing/2014/main" val="1839791015"/>
                    </a:ext>
                  </a:extLst>
                </a:gridCol>
                <a:gridCol w="1787857">
                  <a:extLst>
                    <a:ext uri="{9D8B030D-6E8A-4147-A177-3AD203B41FA5}">
                      <a16:colId xmlns:a16="http://schemas.microsoft.com/office/drawing/2014/main" val="2915458752"/>
                    </a:ext>
                  </a:extLst>
                </a:gridCol>
              </a:tblGrid>
              <a:tr h="600480">
                <a:tc gridSpan="4">
                  <a:txBody>
                    <a:bodyPr/>
                    <a:lstStyle/>
                    <a:p>
                      <a:pPr algn="ctr" fontAlgn="b">
                        <a:lnSpc>
                          <a:spcPct val="150000"/>
                        </a:lnSpc>
                        <a:buNone/>
                      </a:pPr>
                      <a:r>
                        <a:rPr lang="en-US" sz="2000" b="0" i="0" u="none" strike="noStrike" dirty="0">
                          <a:solidFill>
                            <a:schemeClr val="bg1"/>
                          </a:solidFill>
                          <a:effectLst/>
                          <a:latin typeface="Calibri" panose="020F0502020204030204" pitchFamily="34" charset="0"/>
                        </a:rPr>
                        <a:t>Costs comparison</a:t>
                      </a:r>
                    </a:p>
                  </a:txBody>
                  <a:tcPr marL="9525" marR="9525" marT="9525" marB="0" anchor="b">
                    <a:solidFill>
                      <a:srgbClr val="7030A0"/>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95414325"/>
                  </a:ext>
                </a:extLst>
              </a:tr>
              <a:tr h="370840">
                <a:tc>
                  <a:txBody>
                    <a:bodyPr/>
                    <a:lstStyle/>
                    <a:p>
                      <a:pPr algn="l" fontAlgn="b">
                        <a:buNone/>
                      </a:pP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buNone/>
                      </a:pP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buNone/>
                      </a:pPr>
                      <a:r>
                        <a:rPr lang="en-US" sz="1600" b="0" i="0" u="none" strike="noStrike">
                          <a:solidFill>
                            <a:srgbClr val="000000"/>
                          </a:solidFill>
                          <a:effectLst/>
                          <a:latin typeface="Calibri" panose="020F0502020204030204" pitchFamily="34" charset="0"/>
                        </a:rPr>
                        <a:t>Current System</a:t>
                      </a:r>
                    </a:p>
                  </a:txBody>
                  <a:tcPr marL="9525" marR="9525" marT="9525" marB="0" anchor="b"/>
                </a:tc>
                <a:tc>
                  <a:txBody>
                    <a:bodyPr/>
                    <a:lstStyle/>
                    <a:p>
                      <a:pPr algn="l" fontAlgn="b">
                        <a:buNone/>
                      </a:pPr>
                      <a:r>
                        <a:rPr lang="en-US" sz="1600" b="0" i="0" u="none" strike="noStrike">
                          <a:solidFill>
                            <a:srgbClr val="000000"/>
                          </a:solidFill>
                          <a:effectLst/>
                          <a:latin typeface="Calibri" panose="020F0502020204030204" pitchFamily="34" charset="0"/>
                        </a:rPr>
                        <a:t>IORPMS</a:t>
                      </a:r>
                    </a:p>
                  </a:txBody>
                  <a:tcPr marL="9525" marR="9525" marT="9525" marB="0" anchor="b"/>
                </a:tc>
                <a:extLst>
                  <a:ext uri="{0D108BD9-81ED-4DB2-BD59-A6C34878D82A}">
                    <a16:rowId xmlns:a16="http://schemas.microsoft.com/office/drawing/2014/main" val="1927006161"/>
                  </a:ext>
                </a:extLst>
              </a:tr>
              <a:tr h="370840">
                <a:tc>
                  <a:txBody>
                    <a:bodyPr/>
                    <a:lstStyle/>
                    <a:p>
                      <a:pPr algn="l" fontAlgn="b">
                        <a:buNone/>
                      </a:pPr>
                      <a:r>
                        <a:rPr lang="en-US" sz="2000" b="0" i="0" u="none" strike="noStrike" dirty="0">
                          <a:solidFill>
                            <a:srgbClr val="000000"/>
                          </a:solidFill>
                          <a:effectLst/>
                          <a:latin typeface="Calibri" panose="020F0502020204030204" pitchFamily="34" charset="0"/>
                        </a:rPr>
                        <a:t> Item Description</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Qty</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Amount(KES)</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Amount(KES)</a:t>
                      </a:r>
                    </a:p>
                  </a:txBody>
                  <a:tcPr marL="9525" marR="9525" marT="9525" marB="0" anchor="b"/>
                </a:tc>
                <a:extLst>
                  <a:ext uri="{0D108BD9-81ED-4DB2-BD59-A6C34878D82A}">
                    <a16:rowId xmlns:a16="http://schemas.microsoft.com/office/drawing/2014/main" val="2231210747"/>
                  </a:ext>
                </a:extLst>
              </a:tr>
              <a:tr h="370840">
                <a:tc>
                  <a:txBody>
                    <a:bodyPr/>
                    <a:lstStyle/>
                    <a:p>
                      <a:pPr algn="l" fontAlgn="b">
                        <a:buNone/>
                      </a:pPr>
                      <a:r>
                        <a:rPr lang="en-US" sz="2000" b="0" i="0" u="none" strike="noStrike" dirty="0">
                          <a:solidFill>
                            <a:srgbClr val="000000"/>
                          </a:solidFill>
                          <a:effectLst/>
                          <a:latin typeface="Calibri" panose="020F0502020204030204" pitchFamily="34" charset="0"/>
                        </a:rPr>
                        <a:t> Desktop/Software/</a:t>
                      </a:r>
                    </a:p>
                    <a:p>
                      <a:pPr algn="l" fontAlgn="b">
                        <a:buNone/>
                      </a:pPr>
                      <a:r>
                        <a:rPr lang="en-US" sz="2000" b="0" i="0" u="none" strike="noStrike" dirty="0">
                          <a:solidFill>
                            <a:srgbClr val="000000"/>
                          </a:solidFill>
                          <a:effectLst/>
                          <a:latin typeface="Calibri" panose="020F0502020204030204" pitchFamily="34" charset="0"/>
                        </a:rPr>
                        <a:t> Pump</a:t>
                      </a:r>
                    </a:p>
                  </a:txBody>
                  <a:tcPr marL="9525" marR="9525" marT="9525" marB="0" anchor="b"/>
                </a:tc>
                <a:tc>
                  <a:txBody>
                    <a:bodyPr/>
                    <a:lstStyle/>
                    <a:p>
                      <a:pPr algn="ctr" fontAlgn="b">
                        <a:buNone/>
                      </a:pPr>
                      <a:r>
                        <a:rPr lang="en-US" sz="1800" b="0" i="0" u="none" strike="noStrike">
                          <a:solidFill>
                            <a:srgbClr val="000000"/>
                          </a:solidFill>
                          <a:effectLst/>
                          <a:latin typeface="Calibri" panose="020F0502020204030204" pitchFamily="34" charset="0"/>
                        </a:rPr>
                        <a:t>1</a:t>
                      </a:r>
                    </a:p>
                  </a:txBody>
                  <a:tcPr marL="9525" marR="9525" marT="9525" marB="0" anchor="b"/>
                </a:tc>
                <a:tc>
                  <a:txBody>
                    <a:bodyPr/>
                    <a:lstStyle/>
                    <a:p>
                      <a:pPr algn="l" fontAlgn="b">
                        <a:buNone/>
                      </a:pPr>
                      <a:r>
                        <a:rPr lang="en-US" sz="1800" b="0" i="0" u="none" strike="noStrike" dirty="0">
                          <a:solidFill>
                            <a:srgbClr val="000000"/>
                          </a:solidFill>
                          <a:effectLst/>
                          <a:latin typeface="Calibri" panose="020F0502020204030204" pitchFamily="34" charset="0"/>
                        </a:rPr>
                        <a:t>       3,500,000.00 </a:t>
                      </a:r>
                    </a:p>
                  </a:txBody>
                  <a:tcPr marL="9525" marR="9525" marT="9525" marB="0" anchor="b"/>
                </a:tc>
                <a:tc>
                  <a:txBody>
                    <a:bodyPr/>
                    <a:lstStyle/>
                    <a:p>
                      <a:pPr algn="l" fontAlgn="b">
                        <a:buNone/>
                      </a:pPr>
                      <a:r>
                        <a:rPr lang="en-US" sz="1800" b="0" i="0" u="none" strike="noStrike" dirty="0">
                          <a:solidFill>
                            <a:srgbClr val="000000"/>
                          </a:solidFill>
                          <a:effectLst/>
                          <a:latin typeface="Calibri" panose="020F0502020204030204" pitchFamily="34" charset="0"/>
                        </a:rPr>
                        <a:t>         100,000.00 </a:t>
                      </a:r>
                    </a:p>
                  </a:txBody>
                  <a:tcPr marL="9525" marR="9525" marT="9525" marB="0" anchor="b"/>
                </a:tc>
                <a:extLst>
                  <a:ext uri="{0D108BD9-81ED-4DB2-BD59-A6C34878D82A}">
                    <a16:rowId xmlns:a16="http://schemas.microsoft.com/office/drawing/2014/main" val="1034231230"/>
                  </a:ext>
                </a:extLst>
              </a:tr>
              <a:tr h="370840">
                <a:tc>
                  <a:txBody>
                    <a:bodyPr/>
                    <a:lstStyle/>
                    <a:p>
                      <a:pPr algn="l" fontAlgn="b">
                        <a:buNone/>
                      </a:pPr>
                      <a:r>
                        <a:rPr lang="en-US" sz="2000" b="0" i="0" u="none" strike="noStrike" dirty="0">
                          <a:solidFill>
                            <a:srgbClr val="000000"/>
                          </a:solidFill>
                          <a:effectLst/>
                          <a:latin typeface="Calibri" panose="020F0502020204030204" pitchFamily="34" charset="0"/>
                        </a:rPr>
                        <a:t> Annual renewal</a:t>
                      </a:r>
                    </a:p>
                  </a:txBody>
                  <a:tcPr marL="9525" marR="9525" marT="9525" marB="0" anchor="b"/>
                </a:tc>
                <a:tc>
                  <a:txBody>
                    <a:bodyPr/>
                    <a:lstStyle/>
                    <a:p>
                      <a:pPr algn="ctr" fontAlgn="b">
                        <a:buNone/>
                      </a:pPr>
                      <a:r>
                        <a:rPr lang="en-US" sz="1800" b="0" i="0" u="none" strike="noStrike">
                          <a:solidFill>
                            <a:srgbClr val="000000"/>
                          </a:solidFill>
                          <a:effectLst/>
                          <a:latin typeface="Calibri" panose="020F0502020204030204" pitchFamily="34" charset="0"/>
                        </a:rPr>
                        <a:t>1</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202,000.00 </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   </a:t>
                      </a:r>
                    </a:p>
                  </a:txBody>
                  <a:tcPr marL="9525" marR="9525" marT="9525" marB="0" anchor="b"/>
                </a:tc>
                <a:extLst>
                  <a:ext uri="{0D108BD9-81ED-4DB2-BD59-A6C34878D82A}">
                    <a16:rowId xmlns:a16="http://schemas.microsoft.com/office/drawing/2014/main" val="223307688"/>
                  </a:ext>
                </a:extLst>
              </a:tr>
              <a:tr h="370840">
                <a:tc>
                  <a:txBody>
                    <a:bodyPr/>
                    <a:lstStyle/>
                    <a:p>
                      <a:pPr algn="l" fontAlgn="b">
                        <a:buNone/>
                      </a:pPr>
                      <a:r>
                        <a:rPr lang="en-US" sz="2000" b="0" i="0" u="none" strike="noStrike" dirty="0">
                          <a:solidFill>
                            <a:srgbClr val="000000"/>
                          </a:solidFill>
                          <a:effectLst/>
                          <a:latin typeface="Calibri" panose="020F0502020204030204" pitchFamily="34" charset="0"/>
                        </a:rPr>
                        <a:t> Pump</a:t>
                      </a:r>
                    </a:p>
                  </a:txBody>
                  <a:tcPr marL="9525" marR="9525" marT="9525" marB="0" anchor="b"/>
                </a:tc>
                <a:tc>
                  <a:txBody>
                    <a:bodyPr/>
                    <a:lstStyle/>
                    <a:p>
                      <a:pPr algn="ctr" fontAlgn="b">
                        <a:buNone/>
                      </a:pPr>
                      <a:r>
                        <a:rPr lang="en-US" sz="1800" b="0" i="0" u="none" strike="noStrike">
                          <a:solidFill>
                            <a:srgbClr val="000000"/>
                          </a:solidFill>
                          <a:effectLst/>
                          <a:latin typeface="Calibri" panose="020F0502020204030204" pitchFamily="34" charset="0"/>
                        </a:rPr>
                        <a:t>1</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   </a:t>
                      </a:r>
                    </a:p>
                  </a:txBody>
                  <a:tcPr marL="9525" marR="9525" marT="9525" marB="0" anchor="b"/>
                </a:tc>
                <a:tc>
                  <a:txBody>
                    <a:bodyPr/>
                    <a:lstStyle/>
                    <a:p>
                      <a:pPr algn="l" fontAlgn="b">
                        <a:buNone/>
                      </a:pPr>
                      <a:r>
                        <a:rPr lang="en-US" sz="1800" b="0" i="0" u="none" strike="noStrike" dirty="0">
                          <a:solidFill>
                            <a:srgbClr val="000000"/>
                          </a:solidFill>
                          <a:effectLst/>
                          <a:latin typeface="Calibri" panose="020F0502020204030204" pitchFamily="34" charset="0"/>
                        </a:rPr>
                        <a:t>         180,000.00 </a:t>
                      </a:r>
                    </a:p>
                  </a:txBody>
                  <a:tcPr marL="9525" marR="9525" marT="9525" marB="0" anchor="b"/>
                </a:tc>
                <a:extLst>
                  <a:ext uri="{0D108BD9-81ED-4DB2-BD59-A6C34878D82A}">
                    <a16:rowId xmlns:a16="http://schemas.microsoft.com/office/drawing/2014/main" val="4170803950"/>
                  </a:ext>
                </a:extLst>
              </a:tr>
              <a:tr h="370840">
                <a:tc>
                  <a:txBody>
                    <a:bodyPr/>
                    <a:lstStyle/>
                    <a:p>
                      <a:pPr algn="l" fontAlgn="b">
                        <a:buNone/>
                      </a:pPr>
                      <a:r>
                        <a:rPr lang="en-US" sz="2000" b="0" i="0" u="none" strike="noStrike" dirty="0">
                          <a:solidFill>
                            <a:srgbClr val="000000"/>
                          </a:solidFill>
                          <a:effectLst/>
                          <a:latin typeface="Calibri" panose="020F0502020204030204" pitchFamily="34" charset="0"/>
                        </a:rPr>
                        <a:t> Camera</a:t>
                      </a:r>
                    </a:p>
                  </a:txBody>
                  <a:tcPr marL="9525" marR="9525" marT="9525" marB="0" anchor="b"/>
                </a:tc>
                <a:tc>
                  <a:txBody>
                    <a:bodyPr/>
                    <a:lstStyle/>
                    <a:p>
                      <a:pPr algn="ctr" fontAlgn="b">
                        <a:buNone/>
                      </a:pPr>
                      <a:r>
                        <a:rPr lang="en-US" sz="1800" b="0" i="0" u="none" strike="noStrike">
                          <a:solidFill>
                            <a:srgbClr val="000000"/>
                          </a:solidFill>
                          <a:effectLst/>
                          <a:latin typeface="Calibri" panose="020F0502020204030204" pitchFamily="34" charset="0"/>
                        </a:rPr>
                        <a:t>1</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13,000.00 </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13,000.00 </a:t>
                      </a:r>
                    </a:p>
                  </a:txBody>
                  <a:tcPr marL="9525" marR="9525" marT="9525" marB="0" anchor="b"/>
                </a:tc>
                <a:extLst>
                  <a:ext uri="{0D108BD9-81ED-4DB2-BD59-A6C34878D82A}">
                    <a16:rowId xmlns:a16="http://schemas.microsoft.com/office/drawing/2014/main" val="1689658365"/>
                  </a:ext>
                </a:extLst>
              </a:tr>
              <a:tr h="370840">
                <a:tc>
                  <a:txBody>
                    <a:bodyPr/>
                    <a:lstStyle/>
                    <a:p>
                      <a:pPr algn="l" fontAlgn="b">
                        <a:buNone/>
                      </a:pPr>
                      <a:r>
                        <a:rPr lang="en-US" sz="2000" b="0" i="0" u="none" strike="noStrike" dirty="0">
                          <a:solidFill>
                            <a:srgbClr val="000000"/>
                          </a:solidFill>
                          <a:effectLst/>
                          <a:latin typeface="Calibri" panose="020F0502020204030204" pitchFamily="34" charset="0"/>
                        </a:rPr>
                        <a:t> Fingerprint Reader</a:t>
                      </a:r>
                    </a:p>
                  </a:txBody>
                  <a:tcPr marL="9525" marR="9525" marT="9525" marB="0" anchor="b"/>
                </a:tc>
                <a:tc>
                  <a:txBody>
                    <a:bodyPr/>
                    <a:lstStyle/>
                    <a:p>
                      <a:pPr algn="ctr" fontAlgn="b">
                        <a:buNone/>
                      </a:pPr>
                      <a:r>
                        <a:rPr lang="en-US" sz="1800" b="0" i="0" u="none" strike="noStrike">
                          <a:solidFill>
                            <a:srgbClr val="000000"/>
                          </a:solidFill>
                          <a:effectLst/>
                          <a:latin typeface="Calibri" panose="020F0502020204030204" pitchFamily="34" charset="0"/>
                        </a:rPr>
                        <a:t>1</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20,000.00 </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20,000.00 </a:t>
                      </a:r>
                    </a:p>
                  </a:txBody>
                  <a:tcPr marL="9525" marR="9525" marT="9525" marB="0" anchor="b"/>
                </a:tc>
                <a:extLst>
                  <a:ext uri="{0D108BD9-81ED-4DB2-BD59-A6C34878D82A}">
                    <a16:rowId xmlns:a16="http://schemas.microsoft.com/office/drawing/2014/main" val="3704828523"/>
                  </a:ext>
                </a:extLst>
              </a:tr>
              <a:tr h="263411">
                <a:tc>
                  <a:txBody>
                    <a:bodyPr/>
                    <a:lstStyle/>
                    <a:p>
                      <a:pPr algn="l" fontAlgn="b">
                        <a:buNone/>
                      </a:pPr>
                      <a:r>
                        <a:rPr lang="en-US" sz="2000" b="0" i="0" u="none" strike="noStrike" dirty="0">
                          <a:solidFill>
                            <a:srgbClr val="000000"/>
                          </a:solidFill>
                          <a:effectLst/>
                          <a:latin typeface="Calibri" panose="020F0502020204030204" pitchFamily="34" charset="0"/>
                        </a:rPr>
                        <a:t> Networking</a:t>
                      </a:r>
                    </a:p>
                  </a:txBody>
                  <a:tcPr marL="9525" marR="9525" marT="9525" marB="0" anchor="b"/>
                </a:tc>
                <a:tc>
                  <a:txBody>
                    <a:bodyPr/>
                    <a:lstStyle/>
                    <a:p>
                      <a:pPr algn="ctr" fontAlgn="b">
                        <a:buNone/>
                      </a:pPr>
                      <a:r>
                        <a:rPr lang="en-US" sz="1800" b="0" i="0" u="none" strike="noStrike">
                          <a:solidFill>
                            <a:srgbClr val="000000"/>
                          </a:solidFill>
                          <a:effectLst/>
                          <a:latin typeface="Calibri" panose="020F0502020204030204" pitchFamily="34" charset="0"/>
                        </a:rPr>
                        <a:t>1</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   </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   </a:t>
                      </a:r>
                    </a:p>
                  </a:txBody>
                  <a:tcPr marL="9525" marR="9525" marT="9525" marB="0" anchor="b"/>
                </a:tc>
                <a:extLst>
                  <a:ext uri="{0D108BD9-81ED-4DB2-BD59-A6C34878D82A}">
                    <a16:rowId xmlns:a16="http://schemas.microsoft.com/office/drawing/2014/main" val="4258724056"/>
                  </a:ext>
                </a:extLst>
              </a:tr>
              <a:tr h="370840">
                <a:tc>
                  <a:txBody>
                    <a:bodyPr/>
                    <a:lstStyle/>
                    <a:p>
                      <a:pPr algn="l" fontAlgn="b">
                        <a:buNone/>
                      </a:pPr>
                      <a:r>
                        <a:rPr lang="en-US" sz="2000" b="0" i="0" u="none" strike="noStrike" dirty="0">
                          <a:solidFill>
                            <a:srgbClr val="000000"/>
                          </a:solidFill>
                          <a:effectLst/>
                          <a:latin typeface="Calibri" panose="020F0502020204030204" pitchFamily="34" charset="0"/>
                        </a:rPr>
                        <a:t> Training costs</a:t>
                      </a:r>
                    </a:p>
                  </a:txBody>
                  <a:tcPr marL="9525" marR="9525" marT="9525" marB="0" anchor="b"/>
                </a:tc>
                <a:tc>
                  <a:txBody>
                    <a:bodyPr/>
                    <a:lstStyle/>
                    <a:p>
                      <a:pPr algn="ctr" fontAlgn="b">
                        <a:buNone/>
                      </a:pPr>
                      <a:r>
                        <a:rPr lang="en-US" sz="1800" b="0" i="0" u="none" strike="noStrike">
                          <a:solidFill>
                            <a:srgbClr val="000000"/>
                          </a:solidFill>
                          <a:effectLst/>
                          <a:latin typeface="Calibri" panose="020F0502020204030204" pitchFamily="34" charset="0"/>
                        </a:rPr>
                        <a:t>1</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   </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100,000.00 </a:t>
                      </a:r>
                    </a:p>
                  </a:txBody>
                  <a:tcPr marL="9525" marR="9525" marT="9525" marB="0" anchor="b"/>
                </a:tc>
                <a:extLst>
                  <a:ext uri="{0D108BD9-81ED-4DB2-BD59-A6C34878D82A}">
                    <a16:rowId xmlns:a16="http://schemas.microsoft.com/office/drawing/2014/main" val="2419693420"/>
                  </a:ext>
                </a:extLst>
              </a:tr>
              <a:tr h="370840">
                <a:tc>
                  <a:txBody>
                    <a:bodyPr/>
                    <a:lstStyle/>
                    <a:p>
                      <a:pPr algn="l" fontAlgn="b">
                        <a:buNone/>
                      </a:pPr>
                      <a:r>
                        <a:rPr lang="en-US" sz="2000" b="0" i="0" u="none" strike="noStrike" dirty="0">
                          <a:solidFill>
                            <a:srgbClr val="000000"/>
                          </a:solidFill>
                          <a:effectLst/>
                          <a:latin typeface="Calibri" panose="020F0502020204030204" pitchFamily="34" charset="0"/>
                        </a:rPr>
                        <a:t> Migration costs for  existing clinic</a:t>
                      </a:r>
                    </a:p>
                  </a:txBody>
                  <a:tcPr marL="9525" marR="9525" marT="9525" marB="0" anchor="b"/>
                </a:tc>
                <a:tc>
                  <a:txBody>
                    <a:bodyPr/>
                    <a:lstStyle/>
                    <a:p>
                      <a:pPr algn="ctr" fontAlgn="b">
                        <a:buNone/>
                      </a:pPr>
                      <a:r>
                        <a:rPr lang="en-US" sz="1800" b="0" i="0" u="none" strike="noStrike" dirty="0">
                          <a:solidFill>
                            <a:srgbClr val="000000"/>
                          </a:solidFill>
                          <a:effectLst/>
                          <a:latin typeface="Calibri" panose="020F0502020204030204" pitchFamily="34" charset="0"/>
                        </a:rPr>
                        <a:t>1</a:t>
                      </a:r>
                    </a:p>
                  </a:txBody>
                  <a:tcPr marL="9525" marR="9525" marT="9525" marB="0" anchor="b"/>
                </a:tc>
                <a:tc>
                  <a:txBody>
                    <a:bodyPr/>
                    <a:lstStyle/>
                    <a:p>
                      <a:pPr algn="l" fontAlgn="b">
                        <a:buNone/>
                      </a:pPr>
                      <a:r>
                        <a:rPr lang="en-US" sz="1800" b="0" i="0" u="none" strike="noStrike">
                          <a:solidFill>
                            <a:srgbClr val="000000"/>
                          </a:solidFill>
                          <a:effectLst/>
                          <a:latin typeface="Calibri" panose="020F0502020204030204" pitchFamily="34" charset="0"/>
                        </a:rPr>
                        <a:t>           200,000.00 </a:t>
                      </a:r>
                    </a:p>
                  </a:txBody>
                  <a:tcPr marL="9525" marR="9525" marT="9525" marB="0" anchor="b"/>
                </a:tc>
                <a:tc>
                  <a:txBody>
                    <a:bodyPr/>
                    <a:lstStyle/>
                    <a:p>
                      <a:pPr algn="l" fontAlgn="b">
                        <a:buNone/>
                      </a:pPr>
                      <a:r>
                        <a:rPr lang="en-US" sz="1800" b="0" i="0" u="none" strike="noStrike" dirty="0">
                          <a:solidFill>
                            <a:srgbClr val="000000"/>
                          </a:solidFill>
                          <a:effectLst/>
                          <a:latin typeface="Calibri" panose="020F0502020204030204" pitchFamily="34" charset="0"/>
                        </a:rPr>
                        <a:t>         100,000.00 </a:t>
                      </a:r>
                    </a:p>
                  </a:txBody>
                  <a:tcPr marL="9525" marR="9525" marT="9525" marB="0" anchor="b"/>
                </a:tc>
                <a:extLst>
                  <a:ext uri="{0D108BD9-81ED-4DB2-BD59-A6C34878D82A}">
                    <a16:rowId xmlns:a16="http://schemas.microsoft.com/office/drawing/2014/main" val="1486212145"/>
                  </a:ext>
                </a:extLst>
              </a:tr>
              <a:tr h="370840">
                <a:tc>
                  <a:txBody>
                    <a:bodyPr/>
                    <a:lstStyle/>
                    <a:p>
                      <a:pPr algn="l" fontAlgn="b">
                        <a:buNone/>
                      </a:pP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buNone/>
                      </a:pP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buNone/>
                      </a:pPr>
                      <a:r>
                        <a:rPr lang="en-US" sz="1800" b="1" i="0" u="none" strike="noStrike" dirty="0">
                          <a:solidFill>
                            <a:srgbClr val="000000"/>
                          </a:solidFill>
                          <a:effectLst/>
                          <a:latin typeface="Calibri" panose="020F0502020204030204" pitchFamily="34" charset="0"/>
                        </a:rPr>
                        <a:t>       3,935,000.00 </a:t>
                      </a:r>
                    </a:p>
                  </a:txBody>
                  <a:tcPr marL="9525" marR="9525" marT="9525" marB="0" anchor="b"/>
                </a:tc>
                <a:tc>
                  <a:txBody>
                    <a:bodyPr/>
                    <a:lstStyle/>
                    <a:p>
                      <a:pPr algn="l" fontAlgn="b">
                        <a:buNone/>
                      </a:pPr>
                      <a:r>
                        <a:rPr lang="en-US" sz="1800" b="1" i="0" u="none" strike="noStrike" dirty="0">
                          <a:solidFill>
                            <a:srgbClr val="000000"/>
                          </a:solidFill>
                          <a:effectLst/>
                          <a:latin typeface="Calibri" panose="020F0502020204030204" pitchFamily="34" charset="0"/>
                        </a:rPr>
                        <a:t>         513,000.00 </a:t>
                      </a:r>
                    </a:p>
                  </a:txBody>
                  <a:tcPr marL="9525" marR="9525" marT="9525" marB="0" anchor="b"/>
                </a:tc>
                <a:extLst>
                  <a:ext uri="{0D108BD9-81ED-4DB2-BD59-A6C34878D82A}">
                    <a16:rowId xmlns:a16="http://schemas.microsoft.com/office/drawing/2014/main" val="2703732390"/>
                  </a:ext>
                </a:extLst>
              </a:tr>
            </a:tbl>
          </a:graphicData>
        </a:graphic>
      </p:graphicFrame>
      <p:sp>
        <p:nvSpPr>
          <p:cNvPr id="6" name="Rectangle 5">
            <a:extLst>
              <a:ext uri="{FF2B5EF4-FFF2-40B4-BE49-F238E27FC236}">
                <a16:creationId xmlns:a16="http://schemas.microsoft.com/office/drawing/2014/main" id="{B149DD93-568B-03B1-C0EA-E1076BCF0C7E}"/>
              </a:ext>
            </a:extLst>
          </p:cNvPr>
          <p:cNvSpPr/>
          <p:nvPr/>
        </p:nvSpPr>
        <p:spPr>
          <a:xfrm>
            <a:off x="1209248" y="2580224"/>
            <a:ext cx="2314433" cy="2756847"/>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b="1" dirty="0"/>
          </a:p>
          <a:p>
            <a:pPr algn="ctr"/>
            <a:r>
              <a:rPr lang="en-US" sz="2000" b="1" dirty="0"/>
              <a:t>Cost-efficiency</a:t>
            </a:r>
            <a:endParaRPr lang="en-US" sz="2000" dirty="0"/>
          </a:p>
          <a:p>
            <a:pPr algn="ctr"/>
            <a:r>
              <a:rPr lang="en-US" sz="2000" dirty="0"/>
              <a:t>One-time registration, role-based access for clinicians, pharmacists, and nurses.</a:t>
            </a:r>
          </a:p>
        </p:txBody>
      </p:sp>
      <p:sp>
        <p:nvSpPr>
          <p:cNvPr id="10" name="Arrow: Right 9">
            <a:extLst>
              <a:ext uri="{FF2B5EF4-FFF2-40B4-BE49-F238E27FC236}">
                <a16:creationId xmlns:a16="http://schemas.microsoft.com/office/drawing/2014/main" id="{10031328-3B17-C470-CEEF-2FF207E355C1}"/>
              </a:ext>
            </a:extLst>
          </p:cNvPr>
          <p:cNvSpPr/>
          <p:nvPr/>
        </p:nvSpPr>
        <p:spPr>
          <a:xfrm>
            <a:off x="3597784" y="3587172"/>
            <a:ext cx="845521" cy="742950"/>
          </a:xfrm>
          <a:prstGeom prst="rightArrow">
            <a:avLst/>
          </a:prstGeom>
          <a:solidFill>
            <a:srgbClr val="7030A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3933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76769-32ED-AFEC-A42F-93C7A39A1D8B}"/>
              </a:ext>
            </a:extLst>
          </p:cNvPr>
          <p:cNvSpPr>
            <a:spLocks noGrp="1"/>
          </p:cNvSpPr>
          <p:nvPr>
            <p:ph type="title"/>
          </p:nvPr>
        </p:nvSpPr>
        <p:spPr/>
        <p:txBody>
          <a:bodyPr/>
          <a:lstStyle/>
          <a:p>
            <a:r>
              <a:rPr lang="en-US" dirty="0"/>
              <a:t>Market Opportunity</a:t>
            </a:r>
          </a:p>
        </p:txBody>
      </p:sp>
      <p:graphicFrame>
        <p:nvGraphicFramePr>
          <p:cNvPr id="5" name="Content Placeholder 4">
            <a:extLst>
              <a:ext uri="{FF2B5EF4-FFF2-40B4-BE49-F238E27FC236}">
                <a16:creationId xmlns:a16="http://schemas.microsoft.com/office/drawing/2014/main" id="{3A1D7B8D-2D48-3A1D-13AF-D65A22B56E0C}"/>
              </a:ext>
            </a:extLst>
          </p:cNvPr>
          <p:cNvGraphicFramePr>
            <a:graphicFrameLocks noGrp="1"/>
          </p:cNvGraphicFramePr>
          <p:nvPr>
            <p:ph sz="half" idx="1"/>
            <p:extLst>
              <p:ext uri="{D42A27DB-BD31-4B8C-83A1-F6EECF244321}">
                <p14:modId xmlns:p14="http://schemas.microsoft.com/office/powerpoint/2010/main" val="695799446"/>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Content Placeholder 3">
            <a:extLst>
              <a:ext uri="{FF2B5EF4-FFF2-40B4-BE49-F238E27FC236}">
                <a16:creationId xmlns:a16="http://schemas.microsoft.com/office/drawing/2014/main" id="{8B2CB342-B45C-6DAE-018B-34790B57FB64}"/>
              </a:ext>
            </a:extLst>
          </p:cNvPr>
          <p:cNvSpPr>
            <a:spLocks noGrp="1"/>
          </p:cNvSpPr>
          <p:nvPr>
            <p:ph sz="half" idx="2"/>
          </p:nvPr>
        </p:nvSpPr>
        <p:spPr/>
        <p:txBody>
          <a:bodyPr/>
          <a:lstStyle/>
          <a:p>
            <a:r>
              <a:rPr lang="en-US" dirty="0"/>
              <a:t>20+ expected MAT clinics in Kenya; KES 70M+ startup software saved.</a:t>
            </a:r>
          </a:p>
          <a:p>
            <a:r>
              <a:rPr lang="en-US" dirty="0"/>
              <a:t>14 + existing clinics; </a:t>
            </a:r>
          </a:p>
          <a:p>
            <a:r>
              <a:rPr lang="en-US" dirty="0"/>
              <a:t>18,000+ clients need efficient, compliant dosing.</a:t>
            </a:r>
          </a:p>
          <a:p>
            <a:r>
              <a:rPr lang="en-US" dirty="0"/>
              <a:t>National rollout potential via NASCOP/MoH alignment.</a:t>
            </a:r>
          </a:p>
          <a:p>
            <a:r>
              <a:rPr lang="en-US" dirty="0"/>
              <a:t>5x growth projection in 3 years.</a:t>
            </a:r>
          </a:p>
        </p:txBody>
      </p:sp>
      <p:sp>
        <p:nvSpPr>
          <p:cNvPr id="8" name="Rectangle 7">
            <a:extLst>
              <a:ext uri="{FF2B5EF4-FFF2-40B4-BE49-F238E27FC236}">
                <a16:creationId xmlns:a16="http://schemas.microsoft.com/office/drawing/2014/main" id="{D65CAE97-3A80-0197-D7A0-72F3FF00D0E8}"/>
              </a:ext>
            </a:extLst>
          </p:cNvPr>
          <p:cNvSpPr/>
          <p:nvPr/>
        </p:nvSpPr>
        <p:spPr>
          <a:xfrm>
            <a:off x="838200" y="1691481"/>
            <a:ext cx="2090738" cy="268287"/>
          </a:xfrm>
          <a:prstGeom prst="rect">
            <a:avLst/>
          </a:prstGeom>
          <a:solidFill>
            <a:srgbClr val="7030A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Existing software</a:t>
            </a:r>
          </a:p>
        </p:txBody>
      </p:sp>
      <p:sp>
        <p:nvSpPr>
          <p:cNvPr id="9" name="Rectangle 8">
            <a:extLst>
              <a:ext uri="{FF2B5EF4-FFF2-40B4-BE49-F238E27FC236}">
                <a16:creationId xmlns:a16="http://schemas.microsoft.com/office/drawing/2014/main" id="{B9FCF1C3-B693-2BB6-6213-B6D063CCC675}"/>
              </a:ext>
            </a:extLst>
          </p:cNvPr>
          <p:cNvSpPr/>
          <p:nvPr/>
        </p:nvSpPr>
        <p:spPr>
          <a:xfrm>
            <a:off x="1009650" y="6224588"/>
            <a:ext cx="2090738" cy="268287"/>
          </a:xfrm>
          <a:prstGeom prst="rect">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IORPMS</a:t>
            </a:r>
          </a:p>
        </p:txBody>
      </p:sp>
      <p:sp>
        <p:nvSpPr>
          <p:cNvPr id="10" name="Rectangle 9">
            <a:extLst>
              <a:ext uri="{FF2B5EF4-FFF2-40B4-BE49-F238E27FC236}">
                <a16:creationId xmlns:a16="http://schemas.microsoft.com/office/drawing/2014/main" id="{91DAFE0D-86C4-3152-AD41-7622550CB3A8}"/>
              </a:ext>
            </a:extLst>
          </p:cNvPr>
          <p:cNvSpPr/>
          <p:nvPr/>
        </p:nvSpPr>
        <p:spPr>
          <a:xfrm>
            <a:off x="3690937" y="6245225"/>
            <a:ext cx="2090738" cy="268287"/>
          </a:xfrm>
          <a:prstGeom prst="rect">
            <a:avLst/>
          </a:prstGeom>
          <a:solidFill>
            <a:srgbClr val="00B05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Scaleup</a:t>
            </a:r>
          </a:p>
        </p:txBody>
      </p:sp>
    </p:spTree>
    <p:extLst>
      <p:ext uri="{BB962C8B-B14F-4D97-AF65-F5344CB8AC3E}">
        <p14:creationId xmlns:p14="http://schemas.microsoft.com/office/powerpoint/2010/main" val="94145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139C9-2839-E02E-E462-A90B5A39FD20}"/>
              </a:ext>
            </a:extLst>
          </p:cNvPr>
          <p:cNvSpPr>
            <a:spLocks noGrp="1"/>
          </p:cNvSpPr>
          <p:nvPr>
            <p:ph type="title"/>
          </p:nvPr>
        </p:nvSpPr>
        <p:spPr/>
        <p:txBody>
          <a:bodyPr/>
          <a:lstStyle/>
          <a:p>
            <a:r>
              <a:rPr lang="en-US" dirty="0"/>
              <a:t>Technical Architecture</a:t>
            </a:r>
          </a:p>
        </p:txBody>
      </p:sp>
      <p:sp>
        <p:nvSpPr>
          <p:cNvPr id="3" name="Content Placeholder 2">
            <a:extLst>
              <a:ext uri="{FF2B5EF4-FFF2-40B4-BE49-F238E27FC236}">
                <a16:creationId xmlns:a16="http://schemas.microsoft.com/office/drawing/2014/main" id="{F92462EA-491C-8D8E-1CF0-8318D3771D8F}"/>
              </a:ext>
            </a:extLst>
          </p:cNvPr>
          <p:cNvSpPr>
            <a:spLocks noGrp="1"/>
          </p:cNvSpPr>
          <p:nvPr>
            <p:ph sz="half" idx="1"/>
          </p:nvPr>
        </p:nvSpPr>
        <p:spPr/>
        <p:txBody>
          <a:bodyPr>
            <a:normAutofit fontScale="77500" lnSpcReduction="20000"/>
          </a:bodyPr>
          <a:lstStyle/>
          <a:p>
            <a:r>
              <a:rPr lang="en-US" dirty="0"/>
              <a:t>Offline-first: Local database ensures uptime in low-connectivity areas.</a:t>
            </a:r>
          </a:p>
          <a:p>
            <a:pPr lvl="1"/>
            <a:r>
              <a:rPr lang="en-US" dirty="0"/>
              <a:t>Server (XAMPP/WAMP)</a:t>
            </a:r>
          </a:p>
          <a:p>
            <a:pPr lvl="1"/>
            <a:r>
              <a:rPr lang="en-US" dirty="0"/>
              <a:t>MySQL </a:t>
            </a:r>
            <a:r>
              <a:rPr lang="en-US" dirty="0" err="1"/>
              <a:t>ver</a:t>
            </a:r>
            <a:r>
              <a:rPr lang="en-US" dirty="0"/>
              <a:t> 5.2.1 and above</a:t>
            </a:r>
          </a:p>
          <a:p>
            <a:pPr lvl="1"/>
            <a:r>
              <a:rPr lang="en-US" dirty="0"/>
              <a:t>PHP </a:t>
            </a:r>
            <a:r>
              <a:rPr lang="en-US" dirty="0" err="1"/>
              <a:t>ver</a:t>
            </a:r>
            <a:r>
              <a:rPr lang="en-US" dirty="0"/>
              <a:t> 8 and above</a:t>
            </a:r>
          </a:p>
          <a:p>
            <a:pPr lvl="1"/>
            <a:r>
              <a:rPr lang="en-US" dirty="0"/>
              <a:t>Windows 10 and above</a:t>
            </a:r>
          </a:p>
          <a:p>
            <a:pPr lvl="1"/>
            <a:r>
              <a:rPr lang="en-US" dirty="0"/>
              <a:t>RAM at least 4GB</a:t>
            </a:r>
          </a:p>
          <a:p>
            <a:pPr lvl="1"/>
            <a:r>
              <a:rPr lang="en-US" dirty="0"/>
              <a:t>Storage at least 512GB HDD</a:t>
            </a:r>
          </a:p>
          <a:p>
            <a:r>
              <a:rPr lang="en-US" dirty="0"/>
              <a:t>Fingerprint scanners for secure patient verification.</a:t>
            </a:r>
          </a:p>
          <a:p>
            <a:r>
              <a:rPr lang="en-US" dirty="0"/>
              <a:t>Modular design: 8 modules (e.g., dispensing, clinical, reporting, appointment </a:t>
            </a:r>
            <a:r>
              <a:rPr lang="en-US" dirty="0" err="1"/>
              <a:t>etc</a:t>
            </a:r>
            <a:r>
              <a:rPr lang="en-US" dirty="0"/>
              <a:t>).</a:t>
            </a:r>
          </a:p>
          <a:p>
            <a:r>
              <a:rPr lang="en-US" dirty="0"/>
              <a:t>Future-proof: API-development for MoH digital health integration.</a:t>
            </a:r>
          </a:p>
        </p:txBody>
      </p:sp>
      <p:pic>
        <p:nvPicPr>
          <p:cNvPr id="6" name="Picture 5">
            <a:extLst>
              <a:ext uri="{FF2B5EF4-FFF2-40B4-BE49-F238E27FC236}">
                <a16:creationId xmlns:a16="http://schemas.microsoft.com/office/drawing/2014/main" id="{9F87B4AB-EE77-14C3-007E-0935F53E225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68342" y="1825625"/>
            <a:ext cx="1058465" cy="1064925"/>
          </a:xfrm>
          <a:prstGeom prst="rect">
            <a:avLst/>
          </a:prstGeom>
        </p:spPr>
      </p:pic>
      <p:pic>
        <p:nvPicPr>
          <p:cNvPr id="7" name="Picture 10" descr="product_image_name-Digital Persona-USB Fingerprint Scanner-1">
            <a:extLst>
              <a:ext uri="{FF2B5EF4-FFF2-40B4-BE49-F238E27FC236}">
                <a16:creationId xmlns:a16="http://schemas.microsoft.com/office/drawing/2014/main" id="{A9C20E44-EA41-8957-68C9-EBDAF4F6F69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13238" y="3679609"/>
            <a:ext cx="2008131" cy="202038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BrandTech 4600341 Dispensette S Digital ...">
            <a:extLst>
              <a:ext uri="{FF2B5EF4-FFF2-40B4-BE49-F238E27FC236}">
                <a16:creationId xmlns:a16="http://schemas.microsoft.com/office/drawing/2014/main" id="{55A52EEC-4BD4-EA3B-16CE-A8D3F91B7F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73173" y="2018661"/>
            <a:ext cx="1628215" cy="187217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RS PRO 5ml Plastic Syringe | RS">
            <a:extLst>
              <a:ext uri="{FF2B5EF4-FFF2-40B4-BE49-F238E27FC236}">
                <a16:creationId xmlns:a16="http://schemas.microsoft.com/office/drawing/2014/main" id="{CF5DC36A-D41F-BD84-D3CC-CBCB343DDC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18926" y="4199079"/>
            <a:ext cx="2326021" cy="131052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LAN, WAN and MAN: Networking Tutorial ...">
            <a:extLst>
              <a:ext uri="{FF2B5EF4-FFF2-40B4-BE49-F238E27FC236}">
                <a16:creationId xmlns:a16="http://schemas.microsoft.com/office/drawing/2014/main" id="{92687E6C-4A79-4EA6-DCC3-63D4E2AE53C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54664" y="2850275"/>
            <a:ext cx="2008131" cy="151334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6026C9F1-17D6-4459-1CA5-543609E51A36}"/>
              </a:ext>
            </a:extLst>
          </p:cNvPr>
          <p:cNvPicPr>
            <a:picLocks noChangeAspect="1"/>
          </p:cNvPicPr>
          <p:nvPr/>
        </p:nvPicPr>
        <p:blipFill>
          <a:blip r:embed="rId7"/>
          <a:stretch>
            <a:fillRect/>
          </a:stretch>
        </p:blipFill>
        <p:spPr>
          <a:xfrm>
            <a:off x="5636768" y="2789141"/>
            <a:ext cx="1674735" cy="1411931"/>
          </a:xfrm>
          <a:prstGeom prst="rect">
            <a:avLst/>
          </a:prstGeom>
        </p:spPr>
      </p:pic>
    </p:spTree>
    <p:extLst>
      <p:ext uri="{BB962C8B-B14F-4D97-AF65-F5344CB8AC3E}">
        <p14:creationId xmlns:p14="http://schemas.microsoft.com/office/powerpoint/2010/main" val="1358719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1250B17-5F3F-BA46-6D13-8A22FF8F8F7E}"/>
              </a:ext>
            </a:extLst>
          </p:cNvPr>
          <p:cNvSpPr>
            <a:spLocks noGrp="1"/>
          </p:cNvSpPr>
          <p:nvPr>
            <p:ph type="body" sz="quarter" idx="1"/>
          </p:nvPr>
        </p:nvSpPr>
        <p:spPr/>
        <p:txBody>
          <a:bodyPr/>
          <a:lstStyle/>
          <a:p>
            <a:r>
              <a:rPr lang="en-US" dirty="0"/>
              <a:t>Results</a:t>
            </a:r>
          </a:p>
        </p:txBody>
      </p:sp>
      <p:sp>
        <p:nvSpPr>
          <p:cNvPr id="3" name="Content Placeholder 2">
            <a:extLst>
              <a:ext uri="{FF2B5EF4-FFF2-40B4-BE49-F238E27FC236}">
                <a16:creationId xmlns:a16="http://schemas.microsoft.com/office/drawing/2014/main" id="{944430D8-A1B4-B0EF-457C-C57B9C47A6FD}"/>
              </a:ext>
            </a:extLst>
          </p:cNvPr>
          <p:cNvSpPr>
            <a:spLocks noGrp="1"/>
          </p:cNvSpPr>
          <p:nvPr>
            <p:ph idx="10"/>
          </p:nvPr>
        </p:nvSpPr>
        <p:spPr>
          <a:xfrm>
            <a:off x="1195388" y="1322742"/>
            <a:ext cx="6819900" cy="4668484"/>
          </a:xfrm>
        </p:spPr>
        <p:txBody>
          <a:bodyPr/>
          <a:lstStyle/>
          <a:p>
            <a:r>
              <a:rPr lang="en-US" dirty="0"/>
              <a:t>87% cost reduction (KES 513K vs. KES 3.9M); </a:t>
            </a:r>
          </a:p>
          <a:p>
            <a:r>
              <a:rPr lang="en-US" dirty="0"/>
              <a:t>No annual licensing fees.</a:t>
            </a:r>
          </a:p>
          <a:p>
            <a:r>
              <a:rPr lang="en-US" dirty="0"/>
              <a:t>No periodic server maintenance costs</a:t>
            </a:r>
          </a:p>
          <a:p>
            <a:r>
              <a:rPr lang="en-US" dirty="0"/>
              <a:t>Zero manual errors in pilots</a:t>
            </a:r>
          </a:p>
          <a:p>
            <a:r>
              <a:rPr lang="en-US" dirty="0"/>
              <a:t>90% faster dispensing.</a:t>
            </a:r>
          </a:p>
          <a:p>
            <a:r>
              <a:rPr lang="en-US" dirty="0"/>
              <a:t>MoH reports compliant</a:t>
            </a:r>
          </a:p>
          <a:p>
            <a:r>
              <a:rPr lang="en-US" dirty="0"/>
              <a:t>Real-time client analytics.</a:t>
            </a:r>
          </a:p>
          <a:p>
            <a:r>
              <a:rPr lang="en-US" dirty="0"/>
              <a:t>Scalability recommended.</a:t>
            </a:r>
          </a:p>
        </p:txBody>
      </p:sp>
    </p:spTree>
    <p:extLst>
      <p:ext uri="{BB962C8B-B14F-4D97-AF65-F5344CB8AC3E}">
        <p14:creationId xmlns:p14="http://schemas.microsoft.com/office/powerpoint/2010/main" val="204023668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212258"/>
            <a:ext cx="9144000" cy="1710660"/>
          </a:xfrm>
        </p:spPr>
        <p:txBody>
          <a:bodyPr>
            <a:noAutofit/>
          </a:bodyPr>
          <a:lstStyle/>
          <a:p>
            <a:r>
              <a:rPr lang="en-US" sz="5400" b="1" dirty="0">
                <a:solidFill>
                  <a:srgbClr val="7030A0"/>
                </a:solidFill>
                <a:latin typeface="+mj-lt"/>
              </a:rPr>
              <a:t>New Facility Systems Implementation Process Plan</a:t>
            </a:r>
            <a:endParaRPr sz="4000" dirty="0">
              <a:latin typeface="+mj-lt"/>
            </a:endParaRPr>
          </a:p>
        </p:txBody>
      </p:sp>
      <p:sp>
        <p:nvSpPr>
          <p:cNvPr id="3" name="Subtitle 2"/>
          <p:cNvSpPr>
            <a:spLocks noGrp="1"/>
          </p:cNvSpPr>
          <p:nvPr>
            <p:ph type="subTitle" idx="1"/>
          </p:nvPr>
        </p:nvSpPr>
        <p:spPr>
          <a:xfrm>
            <a:off x="1524000" y="4427947"/>
            <a:ext cx="9144000" cy="1028957"/>
          </a:xfrm>
        </p:spPr>
        <p:txBody>
          <a:bodyPr>
            <a:normAutofit/>
          </a:bodyPr>
          <a:lstStyle/>
          <a:p>
            <a:r>
              <a:rPr sz="3200" dirty="0"/>
              <a:t>A structured roadmap for effective deployment, training, and system rollout.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7030A0"/>
                </a:solidFill>
                <a:latin typeface="+mj-lt"/>
              </a:rPr>
              <a:t>1. Project Initiation &amp; Planning</a:t>
            </a:r>
          </a:p>
        </p:txBody>
      </p:sp>
      <p:sp>
        <p:nvSpPr>
          <p:cNvPr id="3" name="Content Placeholder 2"/>
          <p:cNvSpPr>
            <a:spLocks noGrp="1"/>
          </p:cNvSpPr>
          <p:nvPr>
            <p:ph idx="1"/>
          </p:nvPr>
        </p:nvSpPr>
        <p:spPr>
          <a:xfrm>
            <a:off x="1297858" y="1825625"/>
            <a:ext cx="10055942" cy="4351338"/>
          </a:xfrm>
        </p:spPr>
        <p:txBody>
          <a:bodyPr>
            <a:normAutofit/>
          </a:bodyPr>
          <a:lstStyle/>
          <a:p>
            <a:endParaRPr sz="3200" dirty="0"/>
          </a:p>
          <a:p>
            <a:r>
              <a:rPr sz="3200" dirty="0"/>
              <a:t>Identify stakeholders and define objectives</a:t>
            </a:r>
          </a:p>
          <a:p>
            <a:r>
              <a:rPr sz="3200" dirty="0"/>
              <a:t>Form implementation team and develop project charter</a:t>
            </a:r>
          </a:p>
          <a:p>
            <a:r>
              <a:rPr sz="3200" dirty="0"/>
              <a:t>Prepare communication and risk management plan</a:t>
            </a:r>
          </a:p>
          <a:p>
            <a:r>
              <a:rPr sz="3200" dirty="0"/>
              <a:t>Deliverables: Project charter, work plan, risk matrix</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0716" y="681037"/>
            <a:ext cx="10515600" cy="1325563"/>
          </a:xfrm>
        </p:spPr>
        <p:txBody>
          <a:bodyPr>
            <a:normAutofit/>
          </a:bodyPr>
          <a:lstStyle/>
          <a:p>
            <a:r>
              <a:rPr sz="4000" b="1" dirty="0">
                <a:solidFill>
                  <a:srgbClr val="7030A0"/>
                </a:solidFill>
                <a:latin typeface="+mj-lt"/>
              </a:rPr>
              <a:t>2. Requirements Gathering &amp; System Assessment</a:t>
            </a:r>
          </a:p>
        </p:txBody>
      </p:sp>
      <p:sp>
        <p:nvSpPr>
          <p:cNvPr id="3" name="Content Placeholder 2"/>
          <p:cNvSpPr>
            <a:spLocks noGrp="1"/>
          </p:cNvSpPr>
          <p:nvPr>
            <p:ph idx="1"/>
          </p:nvPr>
        </p:nvSpPr>
        <p:spPr>
          <a:xfrm>
            <a:off x="838200" y="2197509"/>
            <a:ext cx="10515600" cy="3436375"/>
          </a:xfrm>
        </p:spPr>
        <p:txBody>
          <a:bodyPr>
            <a:normAutofit/>
          </a:bodyPr>
          <a:lstStyle/>
          <a:p>
            <a:r>
              <a:rPr sz="3200" dirty="0"/>
              <a:t>Review existing work</a:t>
            </a:r>
            <a:r>
              <a:rPr lang="en-US" sz="3200" dirty="0"/>
              <a:t>-</a:t>
            </a:r>
            <a:r>
              <a:rPr sz="3200" dirty="0"/>
              <a:t>flows and systems</a:t>
            </a:r>
          </a:p>
          <a:p>
            <a:r>
              <a:rPr sz="3200" dirty="0"/>
              <a:t>Collect user requirements and assess infrastructure</a:t>
            </a:r>
          </a:p>
          <a:p>
            <a:r>
              <a:rPr sz="3200" dirty="0"/>
              <a:t>Identify interoperability and data protection needs</a:t>
            </a:r>
          </a:p>
          <a:p>
            <a:r>
              <a:rPr sz="3200" dirty="0"/>
              <a:t>Deliverables: Requirements document, gap analysis report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7030A0"/>
                </a:solidFill>
                <a:latin typeface="+mj-lt"/>
              </a:rPr>
              <a:t>3. System Setup &amp; Installation</a:t>
            </a:r>
          </a:p>
        </p:txBody>
      </p:sp>
      <p:sp>
        <p:nvSpPr>
          <p:cNvPr id="3" name="Content Placeholder 2"/>
          <p:cNvSpPr>
            <a:spLocks noGrp="1"/>
          </p:cNvSpPr>
          <p:nvPr>
            <p:ph idx="1"/>
          </p:nvPr>
        </p:nvSpPr>
        <p:spPr>
          <a:xfrm>
            <a:off x="838200" y="1690688"/>
            <a:ext cx="10515600" cy="2963199"/>
          </a:xfrm>
        </p:spPr>
        <p:txBody>
          <a:bodyPr>
            <a:normAutofit/>
          </a:bodyPr>
          <a:lstStyle/>
          <a:p>
            <a:r>
              <a:rPr sz="3200" dirty="0"/>
              <a:t>Procure </a:t>
            </a:r>
            <a:r>
              <a:rPr lang="en-US" sz="3200" dirty="0"/>
              <a:t>missing hardware </a:t>
            </a:r>
            <a:r>
              <a:rPr sz="3200" dirty="0"/>
              <a:t>and install necessary software</a:t>
            </a:r>
            <a:endParaRPr lang="en-US" sz="3200" dirty="0"/>
          </a:p>
          <a:p>
            <a:r>
              <a:rPr lang="en-US" sz="3200" dirty="0"/>
              <a:t>Backup data from existing system if any</a:t>
            </a:r>
          </a:p>
          <a:p>
            <a:r>
              <a:rPr sz="3200" dirty="0"/>
              <a:t>Configure roles, permissions, and modules</a:t>
            </a:r>
          </a:p>
          <a:p>
            <a:r>
              <a:rPr sz="3200" dirty="0"/>
              <a:t>Deliverables: Installation checklist, test report</a:t>
            </a:r>
            <a:r>
              <a:rPr lang="en-US" sz="3200" dirty="0"/>
              <a:t>, feedback report</a:t>
            </a:r>
            <a:endParaRPr sz="32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7030A0"/>
                </a:solidFill>
                <a:latin typeface="+mj-lt"/>
              </a:rPr>
              <a:t>4. User Training &amp; Capacity Building</a:t>
            </a:r>
          </a:p>
        </p:txBody>
      </p:sp>
      <p:sp>
        <p:nvSpPr>
          <p:cNvPr id="3" name="Content Placeholder 2"/>
          <p:cNvSpPr>
            <a:spLocks noGrp="1"/>
          </p:cNvSpPr>
          <p:nvPr>
            <p:ph idx="1"/>
          </p:nvPr>
        </p:nvSpPr>
        <p:spPr/>
        <p:txBody>
          <a:bodyPr>
            <a:normAutofit/>
          </a:bodyPr>
          <a:lstStyle/>
          <a:p>
            <a:pPr>
              <a:lnSpc>
                <a:spcPct val="150000"/>
              </a:lnSpc>
            </a:pPr>
            <a:r>
              <a:rPr lang="en-US" sz="3200" dirty="0"/>
              <a:t>C</a:t>
            </a:r>
            <a:r>
              <a:rPr sz="3200" dirty="0"/>
              <a:t>onduct role-based training</a:t>
            </a:r>
          </a:p>
          <a:p>
            <a:pPr>
              <a:lnSpc>
                <a:spcPct val="150000"/>
              </a:lnSpc>
            </a:pPr>
            <a:r>
              <a:rPr sz="3200" dirty="0"/>
              <a:t>Assess user proficiency and collect feedback</a:t>
            </a:r>
          </a:p>
          <a:p>
            <a:pPr>
              <a:lnSpc>
                <a:spcPct val="150000"/>
              </a:lnSpc>
            </a:pPr>
            <a:r>
              <a:rPr sz="3200" dirty="0"/>
              <a:t>Deliverables: Trained users, evaluation report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7030A0"/>
                </a:solidFill>
                <a:latin typeface="+mj-lt"/>
              </a:rPr>
              <a:t>5. Data Migration &amp; Cleaning</a:t>
            </a:r>
          </a:p>
        </p:txBody>
      </p:sp>
      <p:sp>
        <p:nvSpPr>
          <p:cNvPr id="3" name="Content Placeholder 2"/>
          <p:cNvSpPr>
            <a:spLocks noGrp="1"/>
          </p:cNvSpPr>
          <p:nvPr>
            <p:ph idx="1"/>
          </p:nvPr>
        </p:nvSpPr>
        <p:spPr/>
        <p:txBody>
          <a:bodyPr>
            <a:normAutofit/>
          </a:bodyPr>
          <a:lstStyle/>
          <a:p>
            <a:pPr>
              <a:lnSpc>
                <a:spcPct val="150000"/>
              </a:lnSpc>
            </a:pPr>
            <a:r>
              <a:rPr sz="3200" dirty="0"/>
              <a:t>Extract legacy data and clean inconsistencies</a:t>
            </a:r>
          </a:p>
          <a:p>
            <a:pPr>
              <a:lnSpc>
                <a:spcPct val="150000"/>
              </a:lnSpc>
            </a:pPr>
            <a:r>
              <a:rPr sz="3200" dirty="0"/>
              <a:t>Map and migrate validated datasets</a:t>
            </a:r>
          </a:p>
          <a:p>
            <a:pPr>
              <a:lnSpc>
                <a:spcPct val="150000"/>
              </a:lnSpc>
            </a:pPr>
            <a:r>
              <a:rPr sz="3200" dirty="0"/>
              <a:t>Deliverables: Clean data set, migration validation report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A4D1F-CCD6-3290-8E33-9B179852F125}"/>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C8B25CE0-1022-578F-8A1A-60C17661AA16}"/>
              </a:ext>
            </a:extLst>
          </p:cNvPr>
          <p:cNvSpPr>
            <a:spLocks noGrp="1"/>
          </p:cNvSpPr>
          <p:nvPr>
            <p:ph idx="1"/>
          </p:nvPr>
        </p:nvSpPr>
        <p:spPr>
          <a:xfrm>
            <a:off x="838200" y="1825625"/>
            <a:ext cx="10391775" cy="4351338"/>
          </a:xfrm>
        </p:spPr>
        <p:txBody>
          <a:bodyPr>
            <a:normAutofit fontScale="85000" lnSpcReduction="20000"/>
          </a:bodyPr>
          <a:lstStyle/>
          <a:p>
            <a:pPr marL="0" indent="0">
              <a:buNone/>
            </a:pPr>
            <a:r>
              <a:rPr lang="en-US" b="1" dirty="0">
                <a:solidFill>
                  <a:srgbClr val="7030A0"/>
                </a:solidFill>
              </a:rPr>
              <a:t>Stawisha </a:t>
            </a:r>
            <a:r>
              <a:rPr lang="en-US" b="1" dirty="0" err="1">
                <a:solidFill>
                  <a:srgbClr val="7030A0"/>
                </a:solidFill>
              </a:rPr>
              <a:t>Pwani</a:t>
            </a:r>
            <a:r>
              <a:rPr lang="en-US" b="1" dirty="0">
                <a:solidFill>
                  <a:srgbClr val="7030A0"/>
                </a:solidFill>
              </a:rPr>
              <a:t>: </a:t>
            </a:r>
          </a:p>
          <a:p>
            <a:pPr>
              <a:lnSpc>
                <a:spcPct val="150000"/>
              </a:lnSpc>
            </a:pPr>
            <a:r>
              <a:rPr lang="en-US" dirty="0"/>
              <a:t>HIV/AIDS program serving 71,000+ PLHIV across Kilifi, Kwale, Mombasa, Taita Taveta.</a:t>
            </a:r>
          </a:p>
          <a:p>
            <a:pPr>
              <a:lnSpc>
                <a:spcPct val="150000"/>
              </a:lnSpc>
            </a:pPr>
            <a:r>
              <a:rPr lang="en-US" b="1" dirty="0">
                <a:solidFill>
                  <a:srgbClr val="7030A0"/>
                </a:solidFill>
              </a:rPr>
              <a:t>MAT Impact: </a:t>
            </a:r>
            <a:r>
              <a:rPr lang="en-US" dirty="0"/>
              <a:t>Cumulative ever on MAT are 1785, 1260 and 3227 in Kilifi, Kwale and Mombasa respectively with a retention of 716, 652, 1180 on MAT.</a:t>
            </a:r>
          </a:p>
          <a:p>
            <a:pPr>
              <a:lnSpc>
                <a:spcPct val="150000"/>
              </a:lnSpc>
            </a:pPr>
            <a:r>
              <a:rPr lang="en-US" b="1" dirty="0">
                <a:solidFill>
                  <a:srgbClr val="7030A0"/>
                </a:solidFill>
              </a:rPr>
              <a:t>Operational clinics: </a:t>
            </a:r>
            <a:r>
              <a:rPr lang="en-US" dirty="0" err="1"/>
              <a:t>Kombani</a:t>
            </a:r>
            <a:r>
              <a:rPr lang="en-US" dirty="0"/>
              <a:t>, </a:t>
            </a:r>
            <a:r>
              <a:rPr lang="en-US" dirty="0" err="1"/>
              <a:t>Kisauni</a:t>
            </a:r>
            <a:r>
              <a:rPr lang="en-US" dirty="0"/>
              <a:t>, Malindi, Kilifi </a:t>
            </a:r>
            <a:r>
              <a:rPr lang="en-US" dirty="0" err="1"/>
              <a:t>satelites</a:t>
            </a:r>
            <a:r>
              <a:rPr lang="en-US" dirty="0"/>
              <a:t>, </a:t>
            </a:r>
            <a:r>
              <a:rPr lang="en-US" dirty="0" err="1"/>
              <a:t>Miritini</a:t>
            </a:r>
            <a:r>
              <a:rPr lang="en-US" dirty="0"/>
              <a:t>, Shimo La Tewa, </a:t>
            </a:r>
            <a:r>
              <a:rPr lang="en-US" dirty="0" err="1"/>
              <a:t>Watamu</a:t>
            </a:r>
            <a:r>
              <a:rPr lang="en-US" dirty="0"/>
              <a:t>.</a:t>
            </a:r>
          </a:p>
          <a:p>
            <a:pPr>
              <a:lnSpc>
                <a:spcPct val="150000"/>
              </a:lnSpc>
            </a:pPr>
            <a:r>
              <a:rPr lang="en-US" b="1" dirty="0">
                <a:solidFill>
                  <a:srgbClr val="7030A0"/>
                </a:solidFill>
              </a:rPr>
              <a:t>PLHIV: </a:t>
            </a:r>
            <a:r>
              <a:rPr lang="en-US" dirty="0"/>
              <a:t>92 (Kilifi), 51 (Kwale), 145 (Mombasa) active clients; </a:t>
            </a:r>
          </a:p>
          <a:p>
            <a:pPr>
              <a:lnSpc>
                <a:spcPct val="150000"/>
              </a:lnSpc>
            </a:pPr>
            <a:endParaRPr lang="en-US" dirty="0"/>
          </a:p>
        </p:txBody>
      </p:sp>
    </p:spTree>
    <p:extLst>
      <p:ext uri="{BB962C8B-B14F-4D97-AF65-F5344CB8AC3E}">
        <p14:creationId xmlns:p14="http://schemas.microsoft.com/office/powerpoint/2010/main" val="28343706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7030A0"/>
                </a:solidFill>
                <a:latin typeface="+mj-lt"/>
              </a:rPr>
              <a:t>6. On-site Dry Run / Pilot Phase</a:t>
            </a:r>
          </a:p>
        </p:txBody>
      </p:sp>
      <p:sp>
        <p:nvSpPr>
          <p:cNvPr id="3" name="Content Placeholder 2"/>
          <p:cNvSpPr>
            <a:spLocks noGrp="1"/>
          </p:cNvSpPr>
          <p:nvPr>
            <p:ph idx="1"/>
          </p:nvPr>
        </p:nvSpPr>
        <p:spPr/>
        <p:txBody>
          <a:bodyPr>
            <a:normAutofit/>
          </a:bodyPr>
          <a:lstStyle/>
          <a:p>
            <a:pPr>
              <a:lnSpc>
                <a:spcPct val="150000"/>
              </a:lnSpc>
            </a:pPr>
            <a:r>
              <a:rPr sz="3200" dirty="0"/>
              <a:t>Run system parallel to existing workflows</a:t>
            </a:r>
          </a:p>
          <a:p>
            <a:pPr>
              <a:lnSpc>
                <a:spcPct val="150000"/>
              </a:lnSpc>
            </a:pPr>
            <a:r>
              <a:rPr sz="3200" dirty="0"/>
              <a:t>Collect user feedback and fix </a:t>
            </a:r>
            <a:r>
              <a:rPr lang="en-US" sz="3200" dirty="0"/>
              <a:t>any </a:t>
            </a:r>
            <a:r>
              <a:rPr sz="3200" dirty="0"/>
              <a:t>bugs</a:t>
            </a:r>
          </a:p>
          <a:p>
            <a:pPr>
              <a:lnSpc>
                <a:spcPct val="150000"/>
              </a:lnSpc>
            </a:pPr>
            <a:r>
              <a:rPr sz="3200" dirty="0"/>
              <a:t>Deliverables: Pilot test report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00062"/>
            <a:ext cx="10515600" cy="1325563"/>
          </a:xfrm>
        </p:spPr>
        <p:txBody>
          <a:bodyPr>
            <a:normAutofit/>
          </a:bodyPr>
          <a:lstStyle/>
          <a:p>
            <a:r>
              <a:rPr lang="en-US" sz="4000" b="1" dirty="0">
                <a:solidFill>
                  <a:srgbClr val="7030A0"/>
                </a:solidFill>
                <a:latin typeface="+mj-lt"/>
              </a:rPr>
              <a:t>7</a:t>
            </a:r>
            <a:r>
              <a:rPr sz="4000" b="1" dirty="0">
                <a:solidFill>
                  <a:srgbClr val="7030A0"/>
                </a:solidFill>
                <a:latin typeface="+mj-lt"/>
              </a:rPr>
              <a:t>. Post-Implementation Monitoring &amp; Support</a:t>
            </a:r>
          </a:p>
        </p:txBody>
      </p:sp>
      <p:sp>
        <p:nvSpPr>
          <p:cNvPr id="3" name="Content Placeholder 2"/>
          <p:cNvSpPr>
            <a:spLocks noGrp="1"/>
          </p:cNvSpPr>
          <p:nvPr>
            <p:ph idx="1"/>
          </p:nvPr>
        </p:nvSpPr>
        <p:spPr>
          <a:xfrm>
            <a:off x="838200" y="1825625"/>
            <a:ext cx="10515600" cy="4126937"/>
          </a:xfrm>
        </p:spPr>
        <p:txBody>
          <a:bodyPr>
            <a:normAutofit/>
          </a:bodyPr>
          <a:lstStyle/>
          <a:p>
            <a:pPr>
              <a:lnSpc>
                <a:spcPct val="150000"/>
              </a:lnSpc>
            </a:pPr>
            <a:r>
              <a:rPr sz="3200" dirty="0"/>
              <a:t>Track performance, data accuracy, and user adoption</a:t>
            </a:r>
          </a:p>
          <a:p>
            <a:pPr>
              <a:lnSpc>
                <a:spcPct val="150000"/>
              </a:lnSpc>
            </a:pPr>
            <a:r>
              <a:rPr sz="3200" dirty="0"/>
              <a:t>Provide technical and functional support</a:t>
            </a:r>
          </a:p>
          <a:p>
            <a:pPr>
              <a:lnSpc>
                <a:spcPct val="150000"/>
              </a:lnSpc>
            </a:pPr>
            <a:r>
              <a:rPr sz="3200" dirty="0"/>
              <a:t>Deliverables: </a:t>
            </a:r>
            <a:r>
              <a:rPr lang="en-US" sz="3200" dirty="0"/>
              <a:t>Monthly reports and </a:t>
            </a:r>
            <a:r>
              <a:rPr sz="3200" dirty="0"/>
              <a:t>performance report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7030A0"/>
                </a:solidFill>
                <a:latin typeface="+mj-lt"/>
              </a:rPr>
              <a:t>Summary Timeline</a:t>
            </a:r>
          </a:p>
        </p:txBody>
      </p:sp>
      <p:sp>
        <p:nvSpPr>
          <p:cNvPr id="3" name="Content Placeholder 2"/>
          <p:cNvSpPr>
            <a:spLocks noGrp="1"/>
          </p:cNvSpPr>
          <p:nvPr>
            <p:ph idx="1"/>
          </p:nvPr>
        </p:nvSpPr>
        <p:spPr/>
        <p:txBody>
          <a:bodyPr>
            <a:normAutofit lnSpcReduction="10000"/>
          </a:bodyPr>
          <a:lstStyle/>
          <a:p>
            <a:pPr>
              <a:lnSpc>
                <a:spcPct val="120000"/>
              </a:lnSpc>
            </a:pPr>
            <a:r>
              <a:rPr dirty="0"/>
              <a:t>Phase </a:t>
            </a:r>
            <a:r>
              <a:rPr lang="en-US" dirty="0"/>
              <a:t>1</a:t>
            </a:r>
            <a:r>
              <a:rPr dirty="0"/>
              <a:t>: Assessment &amp; Installation (</a:t>
            </a:r>
            <a:r>
              <a:rPr lang="en-US" dirty="0"/>
              <a:t>1 day</a:t>
            </a:r>
            <a:r>
              <a:rPr dirty="0"/>
              <a:t>)</a:t>
            </a:r>
            <a:endParaRPr lang="en-US" dirty="0"/>
          </a:p>
          <a:p>
            <a:pPr>
              <a:lnSpc>
                <a:spcPct val="120000"/>
              </a:lnSpc>
            </a:pPr>
            <a:r>
              <a:rPr lang="en-US" dirty="0"/>
              <a:t>Phase 2: Data migration (5 days) – depending on database </a:t>
            </a:r>
            <a:endParaRPr dirty="0"/>
          </a:p>
          <a:p>
            <a:pPr>
              <a:lnSpc>
                <a:spcPct val="120000"/>
              </a:lnSpc>
            </a:pPr>
            <a:r>
              <a:rPr dirty="0"/>
              <a:t>Phase </a:t>
            </a:r>
            <a:r>
              <a:rPr lang="en-US" dirty="0"/>
              <a:t>3</a:t>
            </a:r>
            <a:r>
              <a:rPr dirty="0"/>
              <a:t>: Training (</a:t>
            </a:r>
            <a:r>
              <a:rPr lang="en-US" dirty="0"/>
              <a:t>2 days</a:t>
            </a:r>
            <a:r>
              <a:rPr dirty="0"/>
              <a:t>)</a:t>
            </a:r>
          </a:p>
          <a:p>
            <a:pPr>
              <a:lnSpc>
                <a:spcPct val="120000"/>
              </a:lnSpc>
            </a:pPr>
            <a:r>
              <a:rPr dirty="0"/>
              <a:t>Phase </a:t>
            </a:r>
            <a:r>
              <a:rPr lang="en-US" dirty="0"/>
              <a:t>4</a:t>
            </a:r>
            <a:r>
              <a:rPr dirty="0"/>
              <a:t>: </a:t>
            </a:r>
            <a:r>
              <a:rPr lang="en-US" dirty="0"/>
              <a:t>Dry-run </a:t>
            </a:r>
            <a:r>
              <a:rPr dirty="0"/>
              <a:t>(</a:t>
            </a:r>
            <a:r>
              <a:rPr lang="en-US" dirty="0"/>
              <a:t>1 day</a:t>
            </a:r>
            <a:r>
              <a:rPr dirty="0"/>
              <a:t>)</a:t>
            </a:r>
          </a:p>
          <a:p>
            <a:pPr>
              <a:lnSpc>
                <a:spcPct val="120000"/>
              </a:lnSpc>
            </a:pPr>
            <a:r>
              <a:rPr dirty="0"/>
              <a:t>Phase </a:t>
            </a:r>
            <a:r>
              <a:rPr lang="en-US" dirty="0"/>
              <a:t>5</a:t>
            </a:r>
            <a:r>
              <a:rPr dirty="0"/>
              <a:t>: Monitoring (</a:t>
            </a:r>
            <a:r>
              <a:rPr lang="en-US" dirty="0"/>
              <a:t>routine</a:t>
            </a:r>
            <a:r>
              <a:rPr dirty="0"/>
              <a:t>)</a:t>
            </a:r>
          </a:p>
          <a:p>
            <a:pPr>
              <a:lnSpc>
                <a:spcPct val="120000"/>
              </a:lnSpc>
            </a:pPr>
            <a:r>
              <a:rPr dirty="0"/>
              <a:t>Phase </a:t>
            </a:r>
            <a:r>
              <a:rPr lang="en-US" dirty="0"/>
              <a:t>6</a:t>
            </a:r>
            <a:r>
              <a:rPr dirty="0"/>
              <a:t>: Reporting (</a:t>
            </a:r>
            <a:r>
              <a:rPr lang="en-US" dirty="0"/>
              <a:t>monthly</a:t>
            </a:r>
            <a:r>
              <a:rPr dirty="0"/>
              <a:t>)</a:t>
            </a:r>
          </a:p>
          <a:p>
            <a:pPr>
              <a:lnSpc>
                <a:spcPct val="120000"/>
              </a:lnSpc>
            </a:pPr>
            <a:r>
              <a:rPr dirty="0"/>
              <a:t>Total Duration: </a:t>
            </a:r>
            <a:r>
              <a:rPr lang="en-US" dirty="0"/>
              <a:t>9 days</a:t>
            </a: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A0FCA96-68CF-9772-C494-F5B136A26DDF}"/>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3899FB9E-7EF2-33F8-69CD-4342798DFF6D}"/>
              </a:ext>
            </a:extLst>
          </p:cNvPr>
          <p:cNvSpPr>
            <a:spLocks noGrp="1"/>
          </p:cNvSpPr>
          <p:nvPr>
            <p:ph type="title"/>
          </p:nvPr>
        </p:nvSpPr>
        <p:spPr/>
        <p:txBody>
          <a:bodyPr>
            <a:normAutofit/>
          </a:bodyPr>
          <a:lstStyle/>
          <a:p>
            <a:r>
              <a:rPr lang="en-US" sz="3600" b="1" dirty="0">
                <a:solidFill>
                  <a:srgbClr val="7030A0"/>
                </a:solidFill>
                <a:latin typeface="+mn-lt"/>
              </a:rPr>
              <a:t>Proposed non-proprietary name</a:t>
            </a:r>
            <a:br>
              <a:rPr lang="en-US" sz="3600" b="1" dirty="0">
                <a:solidFill>
                  <a:srgbClr val="7030A0"/>
                </a:solidFill>
                <a:latin typeface="+mn-lt"/>
              </a:rPr>
            </a:br>
            <a:r>
              <a:rPr lang="en-US" sz="3600" b="1" dirty="0">
                <a:solidFill>
                  <a:srgbClr val="7030A0"/>
                </a:solidFill>
                <a:latin typeface="+mn-lt"/>
              </a:rPr>
              <a:t> </a:t>
            </a:r>
            <a:r>
              <a:rPr lang="en-US" sz="3600" i="1" dirty="0">
                <a:solidFill>
                  <a:srgbClr val="7030A0"/>
                </a:solidFill>
                <a:latin typeface="+mn-lt"/>
              </a:rPr>
              <a:t>for</a:t>
            </a:r>
            <a:r>
              <a:rPr lang="en-US" sz="3600" b="1" dirty="0">
                <a:solidFill>
                  <a:srgbClr val="7030A0"/>
                </a:solidFill>
                <a:latin typeface="+mn-lt"/>
              </a:rPr>
              <a:t> National rollout</a:t>
            </a:r>
            <a:endParaRPr lang="en-KE" sz="3600" b="1" dirty="0">
              <a:solidFill>
                <a:srgbClr val="7030A0"/>
              </a:solidFill>
              <a:latin typeface="+mn-lt"/>
            </a:endParaRPr>
          </a:p>
        </p:txBody>
      </p:sp>
      <p:sp>
        <p:nvSpPr>
          <p:cNvPr id="5" name="Rectangle: Rounded Corners 4">
            <a:extLst>
              <a:ext uri="{FF2B5EF4-FFF2-40B4-BE49-F238E27FC236}">
                <a16:creationId xmlns:a16="http://schemas.microsoft.com/office/drawing/2014/main" id="{545D004F-A50B-7A95-9CF3-1FE7B5EE5F41}"/>
              </a:ext>
            </a:extLst>
          </p:cNvPr>
          <p:cNvSpPr/>
          <p:nvPr/>
        </p:nvSpPr>
        <p:spPr>
          <a:xfrm>
            <a:off x="1283110" y="2200797"/>
            <a:ext cx="1828800" cy="408623"/>
          </a:xfrm>
          <a:prstGeom prst="roundRect">
            <a:avLst/>
          </a:prstGeom>
          <a:solidFill>
            <a:srgbClr val="7030A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algn="ctr"/>
            <a:r>
              <a:rPr lang="en-US" sz="2400" b="1">
                <a:solidFill>
                  <a:srgbClr val="FFFFFF"/>
                </a:solidFill>
              </a:rPr>
              <a:t>RxFlow</a:t>
            </a:r>
            <a:endParaRPr kumimoji="0" lang="en-US" sz="2400" b="0" i="0" u="none" strike="noStrike" cap="none" spc="0" normalizeH="0" baseline="0">
              <a:ln>
                <a:noFill/>
              </a:ln>
              <a:solidFill>
                <a:srgbClr val="FFFFFF"/>
              </a:solidFill>
              <a:effectLst/>
              <a:uFillTx/>
              <a:latin typeface="+mj-lt"/>
              <a:ea typeface="+mj-ea"/>
              <a:cs typeface="+mj-cs"/>
              <a:sym typeface="Calibri"/>
            </a:endParaRPr>
          </a:p>
        </p:txBody>
      </p:sp>
      <p:sp>
        <p:nvSpPr>
          <p:cNvPr id="6" name="Rectangle: Rounded Corners 5">
            <a:extLst>
              <a:ext uri="{FF2B5EF4-FFF2-40B4-BE49-F238E27FC236}">
                <a16:creationId xmlns:a16="http://schemas.microsoft.com/office/drawing/2014/main" id="{AE5DF31F-AC59-FD85-9EEE-9EC57FA14F9D}"/>
              </a:ext>
            </a:extLst>
          </p:cNvPr>
          <p:cNvSpPr/>
          <p:nvPr/>
        </p:nvSpPr>
        <p:spPr>
          <a:xfrm>
            <a:off x="1283110" y="3497494"/>
            <a:ext cx="1828800" cy="408623"/>
          </a:xfrm>
          <a:prstGeom prst="roundRect">
            <a:avLst/>
          </a:prstGeom>
          <a:solidFill>
            <a:srgbClr val="7030A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algn="ctr"/>
            <a:r>
              <a:rPr lang="en-US" sz="2400" b="1" dirty="0">
                <a:solidFill>
                  <a:srgbClr val="FFFFFF"/>
                </a:solidFill>
              </a:rPr>
              <a:t>OpioidRx</a:t>
            </a:r>
            <a:endParaRPr kumimoji="0" lang="en-US" sz="2400" b="0" i="0" u="none" strike="noStrike" cap="none" spc="0" normalizeH="0" baseline="0" dirty="0">
              <a:ln>
                <a:noFill/>
              </a:ln>
              <a:solidFill>
                <a:srgbClr val="FFFFFF"/>
              </a:solidFill>
              <a:effectLst/>
              <a:uFillTx/>
              <a:latin typeface="+mj-lt"/>
              <a:ea typeface="+mj-ea"/>
              <a:cs typeface="+mj-cs"/>
              <a:sym typeface="Calibri"/>
            </a:endParaRPr>
          </a:p>
        </p:txBody>
      </p:sp>
      <p:sp>
        <p:nvSpPr>
          <p:cNvPr id="7" name="Rectangle: Rounded Corners 6">
            <a:extLst>
              <a:ext uri="{FF2B5EF4-FFF2-40B4-BE49-F238E27FC236}">
                <a16:creationId xmlns:a16="http://schemas.microsoft.com/office/drawing/2014/main" id="{1416C0E3-612E-995C-2E2F-369DF578D1D8}"/>
              </a:ext>
            </a:extLst>
          </p:cNvPr>
          <p:cNvSpPr/>
          <p:nvPr/>
        </p:nvSpPr>
        <p:spPr>
          <a:xfrm>
            <a:off x="1283110" y="5069558"/>
            <a:ext cx="1828800" cy="408623"/>
          </a:xfrm>
          <a:prstGeom prst="roundRect">
            <a:avLst/>
          </a:prstGeom>
          <a:solidFill>
            <a:srgbClr val="7030A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r>
              <a:rPr lang="en-US" sz="2400" b="1" dirty="0">
                <a:solidFill>
                  <a:srgbClr val="FFFFFF"/>
                </a:solidFill>
              </a:rPr>
              <a:t>ReliefM.A.T.</a:t>
            </a:r>
            <a:endParaRPr lang="en-US" sz="2400" dirty="0">
              <a:solidFill>
                <a:srgbClr val="FFFFFF"/>
              </a:solidFill>
            </a:endParaRPr>
          </a:p>
        </p:txBody>
      </p:sp>
      <p:sp>
        <p:nvSpPr>
          <p:cNvPr id="8" name="Rectangle: Rounded Corners 7">
            <a:extLst>
              <a:ext uri="{FF2B5EF4-FFF2-40B4-BE49-F238E27FC236}">
                <a16:creationId xmlns:a16="http://schemas.microsoft.com/office/drawing/2014/main" id="{DE8C6666-B16C-A873-B412-6452CA3D762E}"/>
              </a:ext>
            </a:extLst>
          </p:cNvPr>
          <p:cNvSpPr/>
          <p:nvPr/>
        </p:nvSpPr>
        <p:spPr>
          <a:xfrm>
            <a:off x="4085303" y="2028333"/>
            <a:ext cx="4601498" cy="681038"/>
          </a:xfrm>
          <a:prstGeom prst="roundRect">
            <a:avLst/>
          </a:prstGeom>
          <a:solidFill>
            <a:schemeClr val="accent4">
              <a:lumMod val="7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r>
              <a:rPr lang="en-US" sz="2000">
                <a:solidFill>
                  <a:schemeClr val="bg1"/>
                </a:solidFill>
              </a:rPr>
              <a:t>Suggests a smooth, efficient, and streamlined process for prescriptions.</a:t>
            </a:r>
            <a:endParaRPr lang="en-US" sz="2000" dirty="0">
              <a:solidFill>
                <a:schemeClr val="bg1"/>
              </a:solidFill>
            </a:endParaRPr>
          </a:p>
        </p:txBody>
      </p:sp>
      <p:sp>
        <p:nvSpPr>
          <p:cNvPr id="10" name="Rectangle: Rounded Corners 9">
            <a:extLst>
              <a:ext uri="{FF2B5EF4-FFF2-40B4-BE49-F238E27FC236}">
                <a16:creationId xmlns:a16="http://schemas.microsoft.com/office/drawing/2014/main" id="{5AC65522-E0B8-6333-23A4-4F6E2BF865A2}"/>
              </a:ext>
            </a:extLst>
          </p:cNvPr>
          <p:cNvSpPr/>
          <p:nvPr/>
        </p:nvSpPr>
        <p:spPr>
          <a:xfrm>
            <a:off x="4085303" y="3191028"/>
            <a:ext cx="4601498" cy="1021556"/>
          </a:xfrm>
          <a:prstGeom prst="roundRect">
            <a:avLst/>
          </a:prstGeom>
          <a:solidFill>
            <a:schemeClr val="accent4">
              <a:lumMod val="7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r>
              <a:rPr lang="en-US" sz="2000">
                <a:solidFill>
                  <a:schemeClr val="bg1"/>
                </a:solidFill>
              </a:rPr>
              <a:t>A direct and clear name, combining "opioid" with "Rx" (the medical abbreviation for prescription).</a:t>
            </a:r>
            <a:endParaRPr lang="en-US" sz="2000" dirty="0">
              <a:solidFill>
                <a:schemeClr val="bg1"/>
              </a:solidFill>
            </a:endParaRPr>
          </a:p>
        </p:txBody>
      </p:sp>
      <p:sp>
        <p:nvSpPr>
          <p:cNvPr id="11" name="Rectangle: Rounded Corners 10">
            <a:extLst>
              <a:ext uri="{FF2B5EF4-FFF2-40B4-BE49-F238E27FC236}">
                <a16:creationId xmlns:a16="http://schemas.microsoft.com/office/drawing/2014/main" id="{CEC1E812-5E75-698A-B546-D2025BD36EE3}"/>
              </a:ext>
            </a:extLst>
          </p:cNvPr>
          <p:cNvSpPr/>
          <p:nvPr/>
        </p:nvSpPr>
        <p:spPr>
          <a:xfrm>
            <a:off x="4085303" y="4592833"/>
            <a:ext cx="4601498" cy="1362075"/>
          </a:xfrm>
          <a:prstGeom prst="roundRect">
            <a:avLst/>
          </a:prstGeom>
          <a:solidFill>
            <a:schemeClr val="accent4">
              <a:lumMod val="7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r>
              <a:rPr lang="en-US" sz="2000">
                <a:solidFill>
                  <a:schemeClr val="bg1"/>
                </a:solidFill>
              </a:rPr>
              <a:t>An acronym for "Medication-Assisted Treatment," a widely recognized term in the field, with "Relief" providing a positive connotation.</a:t>
            </a:r>
            <a:endParaRPr lang="en-US" sz="2000" dirty="0">
              <a:solidFill>
                <a:schemeClr val="bg1"/>
              </a:solidFill>
            </a:endParaRPr>
          </a:p>
        </p:txBody>
      </p:sp>
      <p:sp>
        <p:nvSpPr>
          <p:cNvPr id="14" name="Arrow: Left-Right 13">
            <a:extLst>
              <a:ext uri="{FF2B5EF4-FFF2-40B4-BE49-F238E27FC236}">
                <a16:creationId xmlns:a16="http://schemas.microsoft.com/office/drawing/2014/main" id="{09DB5B35-6A23-3510-54B5-924384F64BD0}"/>
              </a:ext>
            </a:extLst>
          </p:cNvPr>
          <p:cNvSpPr/>
          <p:nvPr/>
        </p:nvSpPr>
        <p:spPr>
          <a:xfrm>
            <a:off x="3303639" y="2274723"/>
            <a:ext cx="648929" cy="240568"/>
          </a:xfrm>
          <a:prstGeom prst="leftRightArrow">
            <a:avLst/>
          </a:prstGeom>
          <a:solidFill>
            <a:srgbClr val="00000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3A3838"/>
              </a:solidFill>
              <a:effectLst/>
              <a:uFillTx/>
              <a:latin typeface="+mj-lt"/>
              <a:ea typeface="+mj-ea"/>
              <a:cs typeface="+mj-cs"/>
              <a:sym typeface="Calibri"/>
            </a:endParaRPr>
          </a:p>
        </p:txBody>
      </p:sp>
      <p:sp>
        <p:nvSpPr>
          <p:cNvPr id="15" name="Arrow: Left-Right 14">
            <a:extLst>
              <a:ext uri="{FF2B5EF4-FFF2-40B4-BE49-F238E27FC236}">
                <a16:creationId xmlns:a16="http://schemas.microsoft.com/office/drawing/2014/main" id="{6F54A723-96CD-E84F-5987-959C691F89CD}"/>
              </a:ext>
            </a:extLst>
          </p:cNvPr>
          <p:cNvSpPr/>
          <p:nvPr/>
        </p:nvSpPr>
        <p:spPr>
          <a:xfrm>
            <a:off x="3303639" y="3581521"/>
            <a:ext cx="648929" cy="240568"/>
          </a:xfrm>
          <a:prstGeom prst="leftRightArrow">
            <a:avLst/>
          </a:prstGeom>
          <a:solidFill>
            <a:srgbClr val="00000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3A3838"/>
              </a:solidFill>
              <a:effectLst/>
              <a:uFillTx/>
              <a:latin typeface="+mj-lt"/>
              <a:ea typeface="+mj-ea"/>
              <a:cs typeface="+mj-cs"/>
              <a:sym typeface="Calibri"/>
            </a:endParaRPr>
          </a:p>
        </p:txBody>
      </p:sp>
      <p:sp>
        <p:nvSpPr>
          <p:cNvPr id="16" name="Arrow: Left-Right 15">
            <a:extLst>
              <a:ext uri="{FF2B5EF4-FFF2-40B4-BE49-F238E27FC236}">
                <a16:creationId xmlns:a16="http://schemas.microsoft.com/office/drawing/2014/main" id="{A72CB8CA-7EBF-B0F6-CAB0-28597BC6567B}"/>
              </a:ext>
            </a:extLst>
          </p:cNvPr>
          <p:cNvSpPr/>
          <p:nvPr/>
        </p:nvSpPr>
        <p:spPr>
          <a:xfrm>
            <a:off x="3303639" y="5153585"/>
            <a:ext cx="648929" cy="240568"/>
          </a:xfrm>
          <a:prstGeom prst="leftRightArrow">
            <a:avLst/>
          </a:prstGeom>
          <a:solidFill>
            <a:srgbClr val="00000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3A3838"/>
              </a:solidFill>
              <a:effectLst/>
              <a:uFillTx/>
              <a:latin typeface="+mj-lt"/>
              <a:ea typeface="+mj-ea"/>
              <a:cs typeface="+mj-cs"/>
              <a:sym typeface="Calibri"/>
            </a:endParaRPr>
          </a:p>
        </p:txBody>
      </p:sp>
      <p:pic>
        <p:nvPicPr>
          <p:cNvPr id="18" name="Picture 17">
            <a:extLst>
              <a:ext uri="{FF2B5EF4-FFF2-40B4-BE49-F238E27FC236}">
                <a16:creationId xmlns:a16="http://schemas.microsoft.com/office/drawing/2014/main" id="{F933BC60-3DE9-FF53-DD0A-C58F6485693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30697" y="2028333"/>
            <a:ext cx="731429" cy="731429"/>
          </a:xfrm>
          <a:prstGeom prst="rect">
            <a:avLst/>
          </a:prstGeom>
        </p:spPr>
      </p:pic>
      <p:sp>
        <p:nvSpPr>
          <p:cNvPr id="19" name="Arrow: Left-Right 18">
            <a:extLst>
              <a:ext uri="{FF2B5EF4-FFF2-40B4-BE49-F238E27FC236}">
                <a16:creationId xmlns:a16="http://schemas.microsoft.com/office/drawing/2014/main" id="{20467B66-1E92-AEEA-81FE-CF66297BCBCC}"/>
              </a:ext>
            </a:extLst>
          </p:cNvPr>
          <p:cNvSpPr/>
          <p:nvPr/>
        </p:nvSpPr>
        <p:spPr>
          <a:xfrm>
            <a:off x="8819536" y="2296775"/>
            <a:ext cx="648929" cy="240568"/>
          </a:xfrm>
          <a:prstGeom prst="leftRightArrow">
            <a:avLst/>
          </a:prstGeom>
          <a:solidFill>
            <a:srgbClr val="00000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3A3838"/>
              </a:solidFill>
              <a:effectLst/>
              <a:uFillTx/>
              <a:latin typeface="+mj-lt"/>
              <a:ea typeface="+mj-ea"/>
              <a:cs typeface="+mj-cs"/>
              <a:sym typeface="Calibri"/>
            </a:endParaRPr>
          </a:p>
        </p:txBody>
      </p:sp>
      <p:pic>
        <p:nvPicPr>
          <p:cNvPr id="21" name="Picture 20">
            <a:extLst>
              <a:ext uri="{FF2B5EF4-FFF2-40B4-BE49-F238E27FC236}">
                <a16:creationId xmlns:a16="http://schemas.microsoft.com/office/drawing/2014/main" id="{A4586FB5-B1C0-4970-95B4-F589E75CE64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30697" y="3215806"/>
            <a:ext cx="731429" cy="731429"/>
          </a:xfrm>
          <a:prstGeom prst="rect">
            <a:avLst/>
          </a:prstGeom>
        </p:spPr>
      </p:pic>
      <p:sp>
        <p:nvSpPr>
          <p:cNvPr id="22" name="Arrow: Left-Right 21">
            <a:extLst>
              <a:ext uri="{FF2B5EF4-FFF2-40B4-BE49-F238E27FC236}">
                <a16:creationId xmlns:a16="http://schemas.microsoft.com/office/drawing/2014/main" id="{E4A8EC70-1C49-B979-6D9D-8B81FDD5AD05}"/>
              </a:ext>
            </a:extLst>
          </p:cNvPr>
          <p:cNvSpPr/>
          <p:nvPr/>
        </p:nvSpPr>
        <p:spPr>
          <a:xfrm>
            <a:off x="8819536" y="3484248"/>
            <a:ext cx="648929" cy="240568"/>
          </a:xfrm>
          <a:prstGeom prst="leftRightArrow">
            <a:avLst/>
          </a:prstGeom>
          <a:solidFill>
            <a:srgbClr val="00000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3A3838"/>
              </a:solidFill>
              <a:effectLst/>
              <a:uFillTx/>
              <a:latin typeface="+mj-lt"/>
              <a:ea typeface="+mj-ea"/>
              <a:cs typeface="+mj-cs"/>
              <a:sym typeface="Calibri"/>
            </a:endParaRPr>
          </a:p>
        </p:txBody>
      </p:sp>
      <p:pic>
        <p:nvPicPr>
          <p:cNvPr id="23" name="Picture 22">
            <a:extLst>
              <a:ext uri="{FF2B5EF4-FFF2-40B4-BE49-F238E27FC236}">
                <a16:creationId xmlns:a16="http://schemas.microsoft.com/office/drawing/2014/main" id="{0D26EA21-44AF-0E3E-42C3-763CC3FBE2B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30697" y="4969083"/>
            <a:ext cx="731429" cy="731429"/>
          </a:xfrm>
          <a:prstGeom prst="rect">
            <a:avLst/>
          </a:prstGeom>
        </p:spPr>
      </p:pic>
      <p:sp>
        <p:nvSpPr>
          <p:cNvPr id="24" name="Arrow: Left-Right 23">
            <a:extLst>
              <a:ext uri="{FF2B5EF4-FFF2-40B4-BE49-F238E27FC236}">
                <a16:creationId xmlns:a16="http://schemas.microsoft.com/office/drawing/2014/main" id="{F9655C64-EA95-EBEC-4F48-DD5CEB0DA95A}"/>
              </a:ext>
            </a:extLst>
          </p:cNvPr>
          <p:cNvSpPr/>
          <p:nvPr/>
        </p:nvSpPr>
        <p:spPr>
          <a:xfrm>
            <a:off x="8819536" y="5214514"/>
            <a:ext cx="648929" cy="240568"/>
          </a:xfrm>
          <a:prstGeom prst="leftRightArrow">
            <a:avLst/>
          </a:prstGeom>
          <a:solidFill>
            <a:srgbClr val="00000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3A3838"/>
              </a:solidFill>
              <a:effectLst/>
              <a:uFillTx/>
              <a:latin typeface="+mj-lt"/>
              <a:ea typeface="+mj-ea"/>
              <a:cs typeface="+mj-cs"/>
              <a:sym typeface="Calibri"/>
            </a:endParaRPr>
          </a:p>
        </p:txBody>
      </p:sp>
    </p:spTree>
    <p:extLst>
      <p:ext uri="{BB962C8B-B14F-4D97-AF65-F5344CB8AC3E}">
        <p14:creationId xmlns:p14="http://schemas.microsoft.com/office/powerpoint/2010/main" val="1074293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4BE4DDE-F893-5D8E-D99C-652950BC3DB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9886" y="86821"/>
            <a:ext cx="4111191" cy="3048467"/>
          </a:xfrm>
          <a:prstGeom prst="rect">
            <a:avLst/>
          </a:prstGeom>
        </p:spPr>
      </p:pic>
      <p:pic>
        <p:nvPicPr>
          <p:cNvPr id="8" name="Picture 7">
            <a:extLst>
              <a:ext uri="{FF2B5EF4-FFF2-40B4-BE49-F238E27FC236}">
                <a16:creationId xmlns:a16="http://schemas.microsoft.com/office/drawing/2014/main" id="{96B5F5B9-9FA3-9222-12D9-311561016CA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30133" y="86822"/>
            <a:ext cx="5411982" cy="3048467"/>
          </a:xfrm>
          <a:prstGeom prst="rect">
            <a:avLst/>
          </a:prstGeom>
        </p:spPr>
      </p:pic>
      <p:pic>
        <p:nvPicPr>
          <p:cNvPr id="10" name="Picture 9">
            <a:extLst>
              <a:ext uri="{FF2B5EF4-FFF2-40B4-BE49-F238E27FC236}">
                <a16:creationId xmlns:a16="http://schemas.microsoft.com/office/drawing/2014/main" id="{45C12922-171A-E498-5240-F652EE2625B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49886" y="3301347"/>
            <a:ext cx="4111191" cy="3039739"/>
          </a:xfrm>
          <a:prstGeom prst="rect">
            <a:avLst/>
          </a:prstGeom>
        </p:spPr>
      </p:pic>
      <p:pic>
        <p:nvPicPr>
          <p:cNvPr id="12" name="Picture 11">
            <a:extLst>
              <a:ext uri="{FF2B5EF4-FFF2-40B4-BE49-F238E27FC236}">
                <a16:creationId xmlns:a16="http://schemas.microsoft.com/office/drawing/2014/main" id="{0AC1B1E1-BBF7-97AC-1D67-2FD6EB67A4F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30132" y="3301348"/>
            <a:ext cx="5411982" cy="3048468"/>
          </a:xfrm>
          <a:prstGeom prst="rect">
            <a:avLst/>
          </a:prstGeom>
        </p:spPr>
      </p:pic>
      <p:sp>
        <p:nvSpPr>
          <p:cNvPr id="2" name="TextBox 1">
            <a:extLst>
              <a:ext uri="{FF2B5EF4-FFF2-40B4-BE49-F238E27FC236}">
                <a16:creationId xmlns:a16="http://schemas.microsoft.com/office/drawing/2014/main" id="{FDF73EA7-DB72-E5AC-5C02-861BB3E9B0B1}"/>
              </a:ext>
            </a:extLst>
          </p:cNvPr>
          <p:cNvSpPr txBox="1"/>
          <p:nvPr/>
        </p:nvSpPr>
        <p:spPr>
          <a:xfrm>
            <a:off x="1351128" y="2934269"/>
            <a:ext cx="9416956" cy="369332"/>
          </a:xfrm>
          <a:prstGeom prst="rect">
            <a:avLst/>
          </a:prstGeom>
          <a:solidFill>
            <a:schemeClr val="bg1"/>
          </a:solidFill>
          <a:ln>
            <a:solidFill>
              <a:schemeClr val="tx1"/>
            </a:solidFill>
          </a:ln>
        </p:spPr>
        <p:txBody>
          <a:bodyPr wrap="square" rtlCol="0">
            <a:spAutoFit/>
          </a:bodyPr>
          <a:lstStyle/>
          <a:p>
            <a:pPr algn="ctr"/>
            <a:r>
              <a:rPr lang="en-US" dirty="0"/>
              <a:t>Kiambu County CHMT and LVCT </a:t>
            </a:r>
            <a:r>
              <a:rPr lang="en-US" dirty="0" err="1"/>
              <a:t>Dhibiti</a:t>
            </a:r>
            <a:r>
              <a:rPr lang="en-US" dirty="0"/>
              <a:t> project; exchange visit 2025 to Mombasa MAT clinics</a:t>
            </a:r>
          </a:p>
        </p:txBody>
      </p:sp>
    </p:spTree>
    <p:extLst>
      <p:ext uri="{BB962C8B-B14F-4D97-AF65-F5344CB8AC3E}">
        <p14:creationId xmlns:p14="http://schemas.microsoft.com/office/powerpoint/2010/main" val="2760958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DF2689-356B-A393-54AD-97ACB68F26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96C9C7-B1B4-5F2D-85BC-9F3E2A9FC947}"/>
              </a:ext>
            </a:extLst>
          </p:cNvPr>
          <p:cNvSpPr>
            <a:spLocks noGrp="1"/>
          </p:cNvSpPr>
          <p:nvPr>
            <p:ph type="title"/>
          </p:nvPr>
        </p:nvSpPr>
        <p:spPr/>
        <p:txBody>
          <a:bodyPr>
            <a:normAutofit/>
          </a:bodyPr>
          <a:lstStyle/>
          <a:p>
            <a:r>
              <a:rPr lang="en-US" sz="3200" dirty="0"/>
              <a:t>Cross-learning visit by USAID IP foreign countries Jan 2024</a:t>
            </a:r>
          </a:p>
        </p:txBody>
      </p:sp>
      <p:pic>
        <p:nvPicPr>
          <p:cNvPr id="12" name="Picture 11">
            <a:extLst>
              <a:ext uri="{FF2B5EF4-FFF2-40B4-BE49-F238E27FC236}">
                <a16:creationId xmlns:a16="http://schemas.microsoft.com/office/drawing/2014/main" id="{8054D04F-E206-31BC-4BAF-4F950C3F9C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4575" y="1373556"/>
            <a:ext cx="11937425" cy="5347966"/>
          </a:xfrm>
          <a:prstGeom prst="rect">
            <a:avLst/>
          </a:prstGeom>
        </p:spPr>
      </p:pic>
    </p:spTree>
    <p:extLst>
      <p:ext uri="{BB962C8B-B14F-4D97-AF65-F5344CB8AC3E}">
        <p14:creationId xmlns:p14="http://schemas.microsoft.com/office/powerpoint/2010/main" val="41927789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54E32E-6E14-D5F3-C9BB-EAAEF72154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E66BB4-D4C9-A052-90EB-2BA9DB9581F6}"/>
              </a:ext>
            </a:extLst>
          </p:cNvPr>
          <p:cNvSpPr>
            <a:spLocks noGrp="1"/>
          </p:cNvSpPr>
          <p:nvPr>
            <p:ph type="title"/>
          </p:nvPr>
        </p:nvSpPr>
        <p:spPr/>
        <p:txBody>
          <a:bodyPr>
            <a:normAutofit/>
          </a:bodyPr>
          <a:lstStyle/>
          <a:p>
            <a:r>
              <a:rPr lang="en-US" sz="3200" dirty="0"/>
              <a:t>Cross-learning visit by USAID IP African countries Jan 2024</a:t>
            </a:r>
          </a:p>
        </p:txBody>
      </p:sp>
      <p:pic>
        <p:nvPicPr>
          <p:cNvPr id="8" name="Picture 7">
            <a:extLst>
              <a:ext uri="{FF2B5EF4-FFF2-40B4-BE49-F238E27FC236}">
                <a16:creationId xmlns:a16="http://schemas.microsoft.com/office/drawing/2014/main" id="{E65E42A1-9E34-FB3E-DB95-1178F4DB5F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126" y="1585096"/>
            <a:ext cx="12041874" cy="5462016"/>
          </a:xfrm>
          <a:prstGeom prst="rect">
            <a:avLst/>
          </a:prstGeom>
        </p:spPr>
      </p:pic>
    </p:spTree>
    <p:extLst>
      <p:ext uri="{BB962C8B-B14F-4D97-AF65-F5344CB8AC3E}">
        <p14:creationId xmlns:p14="http://schemas.microsoft.com/office/powerpoint/2010/main" val="37081230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AE2FDA-CFCF-B1B3-16F8-727ABE11708E}"/>
              </a:ext>
            </a:extLst>
          </p:cNvPr>
          <p:cNvSpPr>
            <a:spLocks noGrp="1"/>
          </p:cNvSpPr>
          <p:nvPr>
            <p:ph type="title"/>
          </p:nvPr>
        </p:nvSpPr>
        <p:spPr/>
        <p:txBody>
          <a:bodyPr/>
          <a:lstStyle/>
          <a:p>
            <a:r>
              <a:rPr lang="en-US" dirty="0"/>
              <a:t>Business Model: Sustainable Impact</a:t>
            </a:r>
          </a:p>
        </p:txBody>
      </p:sp>
      <p:sp>
        <p:nvSpPr>
          <p:cNvPr id="6" name="Content Placeholder 5">
            <a:extLst>
              <a:ext uri="{FF2B5EF4-FFF2-40B4-BE49-F238E27FC236}">
                <a16:creationId xmlns:a16="http://schemas.microsoft.com/office/drawing/2014/main" id="{9C412398-7079-F479-56FF-36B60903C984}"/>
              </a:ext>
            </a:extLst>
          </p:cNvPr>
          <p:cNvSpPr>
            <a:spLocks noGrp="1"/>
          </p:cNvSpPr>
          <p:nvPr>
            <p:ph idx="1"/>
          </p:nvPr>
        </p:nvSpPr>
        <p:spPr/>
        <p:txBody>
          <a:bodyPr/>
          <a:lstStyle/>
          <a:p>
            <a:r>
              <a:rPr lang="en-US" dirty="0"/>
              <a:t>Core system free</a:t>
            </a:r>
          </a:p>
          <a:p>
            <a:r>
              <a:rPr lang="en-US" dirty="0"/>
              <a:t>Revenue from custom modules/training e.g. for SHA claims.</a:t>
            </a:r>
          </a:p>
          <a:p>
            <a:r>
              <a:rPr lang="en-US" dirty="0"/>
              <a:t>KES 50K/clinic for add-ons (e.g., advanced analytics).</a:t>
            </a:r>
          </a:p>
          <a:p>
            <a:r>
              <a:rPr lang="en-US" dirty="0"/>
              <a:t>Partnerships: MoH, philanthropists for national rollout.</a:t>
            </a:r>
          </a:p>
          <a:p>
            <a:r>
              <a:rPr lang="en-US" dirty="0"/>
              <a:t>Social enterprise: Impact first, profits reinvested.</a:t>
            </a:r>
          </a:p>
        </p:txBody>
      </p:sp>
    </p:spTree>
    <p:extLst>
      <p:ext uri="{BB962C8B-B14F-4D97-AF65-F5344CB8AC3E}">
        <p14:creationId xmlns:p14="http://schemas.microsoft.com/office/powerpoint/2010/main" val="27729711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C49C6-DADE-71F0-F773-BF0365808959}"/>
              </a:ext>
            </a:extLst>
          </p:cNvPr>
          <p:cNvSpPr>
            <a:spLocks noGrp="1"/>
          </p:cNvSpPr>
          <p:nvPr>
            <p:ph type="title"/>
          </p:nvPr>
        </p:nvSpPr>
        <p:spPr/>
        <p:txBody>
          <a:bodyPr/>
          <a:lstStyle/>
          <a:p>
            <a:r>
              <a:rPr lang="en-US" dirty="0"/>
              <a:t>The Ask: Join the Revolution</a:t>
            </a:r>
          </a:p>
        </p:txBody>
      </p:sp>
      <p:sp>
        <p:nvSpPr>
          <p:cNvPr id="3" name="Content Placeholder 2">
            <a:extLst>
              <a:ext uri="{FF2B5EF4-FFF2-40B4-BE49-F238E27FC236}">
                <a16:creationId xmlns:a16="http://schemas.microsoft.com/office/drawing/2014/main" id="{297187B5-AD05-56E0-4602-8A21DE35D897}"/>
              </a:ext>
            </a:extLst>
          </p:cNvPr>
          <p:cNvSpPr>
            <a:spLocks noGrp="1"/>
          </p:cNvSpPr>
          <p:nvPr>
            <p:ph sz="half" idx="1"/>
          </p:nvPr>
        </p:nvSpPr>
        <p:spPr>
          <a:xfrm>
            <a:off x="838200" y="1825625"/>
            <a:ext cx="4176958" cy="1603375"/>
          </a:xfrm>
        </p:spPr>
        <p:txBody>
          <a:bodyPr>
            <a:normAutofit/>
          </a:bodyPr>
          <a:lstStyle/>
          <a:p>
            <a:r>
              <a:rPr lang="en-US" sz="2400" b="1" dirty="0">
                <a:solidFill>
                  <a:srgbClr val="7030A0"/>
                </a:solidFill>
              </a:rPr>
              <a:t>Goal: </a:t>
            </a:r>
            <a:r>
              <a:rPr lang="en-US" sz="2400" dirty="0"/>
              <a:t>Serve 15,000+ clients by 2027.</a:t>
            </a:r>
          </a:p>
          <a:p>
            <a:r>
              <a:rPr lang="en-US" sz="2400" dirty="0"/>
              <a:t>Partner with us: MoH, NGOs, investors.</a:t>
            </a:r>
          </a:p>
        </p:txBody>
      </p:sp>
      <p:sp>
        <p:nvSpPr>
          <p:cNvPr id="4" name="Content Placeholder 3">
            <a:extLst>
              <a:ext uri="{FF2B5EF4-FFF2-40B4-BE49-F238E27FC236}">
                <a16:creationId xmlns:a16="http://schemas.microsoft.com/office/drawing/2014/main" id="{C135E400-4765-C9BF-0BCE-3AACF7570BCD}"/>
              </a:ext>
            </a:extLst>
          </p:cNvPr>
          <p:cNvSpPr>
            <a:spLocks noGrp="1"/>
          </p:cNvSpPr>
          <p:nvPr>
            <p:ph sz="half" idx="2"/>
          </p:nvPr>
        </p:nvSpPr>
        <p:spPr>
          <a:xfrm>
            <a:off x="5614987" y="1825625"/>
            <a:ext cx="5181600" cy="4351338"/>
          </a:xfrm>
        </p:spPr>
        <p:txBody>
          <a:bodyPr>
            <a:normAutofit/>
          </a:bodyPr>
          <a:lstStyle/>
          <a:p>
            <a:pPr marL="0" indent="0">
              <a:buNone/>
            </a:pPr>
            <a:r>
              <a:rPr lang="en-US" sz="3200" b="1" dirty="0">
                <a:solidFill>
                  <a:srgbClr val="7030A0"/>
                </a:solidFill>
              </a:rPr>
              <a:t>What is required</a:t>
            </a:r>
          </a:p>
          <a:p>
            <a:r>
              <a:rPr lang="en-US" dirty="0"/>
              <a:t>Local manufactured pumps + Engineers + developers + funds</a:t>
            </a:r>
          </a:p>
          <a:p>
            <a:endParaRPr lang="en-US" dirty="0"/>
          </a:p>
        </p:txBody>
      </p:sp>
      <p:pic>
        <p:nvPicPr>
          <p:cNvPr id="6" name="Picture 5">
            <a:extLst>
              <a:ext uri="{FF2B5EF4-FFF2-40B4-BE49-F238E27FC236}">
                <a16:creationId xmlns:a16="http://schemas.microsoft.com/office/drawing/2014/main" id="{4DC614EF-357C-7A27-887C-9C5B682ABFF7}"/>
              </a:ext>
            </a:extLst>
          </p:cNvPr>
          <p:cNvPicPr>
            <a:picLocks noChangeAspect="1"/>
          </p:cNvPicPr>
          <p:nvPr/>
        </p:nvPicPr>
        <p:blipFill>
          <a:blip r:embed="rId2"/>
          <a:stretch>
            <a:fillRect/>
          </a:stretch>
        </p:blipFill>
        <p:spPr>
          <a:xfrm>
            <a:off x="1172062" y="3429000"/>
            <a:ext cx="3580912" cy="2843213"/>
          </a:xfrm>
          <a:prstGeom prst="rect">
            <a:avLst/>
          </a:prstGeom>
        </p:spPr>
      </p:pic>
      <p:pic>
        <p:nvPicPr>
          <p:cNvPr id="9" name="Picture 8">
            <a:extLst>
              <a:ext uri="{FF2B5EF4-FFF2-40B4-BE49-F238E27FC236}">
                <a16:creationId xmlns:a16="http://schemas.microsoft.com/office/drawing/2014/main" id="{626A20D1-D2E0-39F5-47AD-CAC75A743F50}"/>
              </a:ext>
            </a:extLst>
          </p:cNvPr>
          <p:cNvPicPr>
            <a:picLocks noChangeAspect="1"/>
          </p:cNvPicPr>
          <p:nvPr/>
        </p:nvPicPr>
        <p:blipFill>
          <a:blip r:embed="rId3"/>
          <a:stretch>
            <a:fillRect/>
          </a:stretch>
        </p:blipFill>
        <p:spPr>
          <a:xfrm>
            <a:off x="8205787" y="3429000"/>
            <a:ext cx="2985377" cy="2867378"/>
          </a:xfrm>
          <a:prstGeom prst="rect">
            <a:avLst/>
          </a:prstGeom>
        </p:spPr>
      </p:pic>
      <p:sp>
        <p:nvSpPr>
          <p:cNvPr id="10" name="Arrow: Left-Right 9">
            <a:extLst>
              <a:ext uri="{FF2B5EF4-FFF2-40B4-BE49-F238E27FC236}">
                <a16:creationId xmlns:a16="http://schemas.microsoft.com/office/drawing/2014/main" id="{42B98357-B467-F78D-EFB4-99FECC5CED9B}"/>
              </a:ext>
            </a:extLst>
          </p:cNvPr>
          <p:cNvSpPr/>
          <p:nvPr/>
        </p:nvSpPr>
        <p:spPr>
          <a:xfrm>
            <a:off x="5086836" y="4155885"/>
            <a:ext cx="2869810" cy="361950"/>
          </a:xfrm>
          <a:prstGeom prst="leftRightArrow">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11" name="Arrow: Left-Right 10">
            <a:extLst>
              <a:ext uri="{FF2B5EF4-FFF2-40B4-BE49-F238E27FC236}">
                <a16:creationId xmlns:a16="http://schemas.microsoft.com/office/drawing/2014/main" id="{3C91FABA-C01B-AC6B-8C85-4E81B249CCD6}"/>
              </a:ext>
            </a:extLst>
          </p:cNvPr>
          <p:cNvSpPr/>
          <p:nvPr/>
        </p:nvSpPr>
        <p:spPr>
          <a:xfrm>
            <a:off x="5086836" y="4804474"/>
            <a:ext cx="2869810" cy="361950"/>
          </a:xfrm>
          <a:prstGeom prst="leftRightArrow">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8165160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76BD9-22FB-934E-4B2A-00BF3C1BD24A}"/>
              </a:ext>
            </a:extLst>
          </p:cNvPr>
          <p:cNvSpPr>
            <a:spLocks noGrp="1"/>
          </p:cNvSpPr>
          <p:nvPr>
            <p:ph type="title"/>
          </p:nvPr>
        </p:nvSpPr>
        <p:spPr/>
        <p:txBody>
          <a:bodyPr/>
          <a:lstStyle/>
          <a:p>
            <a:r>
              <a:rPr lang="en-US" dirty="0"/>
              <a:t>Testimonials: Voices from the Field</a:t>
            </a:r>
          </a:p>
        </p:txBody>
      </p:sp>
      <p:sp>
        <p:nvSpPr>
          <p:cNvPr id="3" name="Content Placeholder 2">
            <a:extLst>
              <a:ext uri="{FF2B5EF4-FFF2-40B4-BE49-F238E27FC236}">
                <a16:creationId xmlns:a16="http://schemas.microsoft.com/office/drawing/2014/main" id="{17521874-978B-D643-5951-FC8D7C69DE92}"/>
              </a:ext>
            </a:extLst>
          </p:cNvPr>
          <p:cNvSpPr>
            <a:spLocks noGrp="1"/>
          </p:cNvSpPr>
          <p:nvPr>
            <p:ph idx="1"/>
          </p:nvPr>
        </p:nvSpPr>
        <p:spPr/>
        <p:txBody>
          <a:bodyPr/>
          <a:lstStyle/>
          <a:p>
            <a:r>
              <a:rPr lang="en-US" dirty="0"/>
              <a:t>“IORPMS cut errors to zero—game-changer!” – Pharmacist, Shimo La Tewa.- </a:t>
            </a:r>
          </a:p>
          <a:p>
            <a:r>
              <a:rPr lang="en-US" dirty="0"/>
              <a:t>“Clients now get doses in seconds, not minutes.” – Nurse, </a:t>
            </a:r>
            <a:r>
              <a:rPr lang="en-US" dirty="0" err="1"/>
              <a:t>Faza</a:t>
            </a:r>
            <a:r>
              <a:rPr lang="en-US" dirty="0"/>
              <a:t>.- “Scalable and compliant.” – NASCOP Audit Report.</a:t>
            </a:r>
          </a:p>
          <a:p>
            <a:endParaRPr lang="en-US" dirty="0"/>
          </a:p>
          <a:p>
            <a:r>
              <a:rPr lang="en-US" dirty="0"/>
              <a:t>Video: </a:t>
            </a:r>
            <a:r>
              <a:rPr lang="en-US" dirty="0">
                <a:hlinkClick r:id="rId2"/>
              </a:rPr>
              <a:t>https://drive.google.com/file/d/1K8I__3IMq0xPb5cmIF9W7XLwyoDX5lvu/view?usp=sharing</a:t>
            </a:r>
            <a:r>
              <a:rPr lang="en-US" dirty="0"/>
              <a:t>	</a:t>
            </a:r>
          </a:p>
          <a:p>
            <a:endParaRPr lang="en-US" dirty="0"/>
          </a:p>
        </p:txBody>
      </p:sp>
    </p:spTree>
    <p:extLst>
      <p:ext uri="{BB962C8B-B14F-4D97-AF65-F5344CB8AC3E}">
        <p14:creationId xmlns:p14="http://schemas.microsoft.com/office/powerpoint/2010/main" val="2309473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FE23A-220F-6801-5DBF-5775B4699329}"/>
              </a:ext>
            </a:extLst>
          </p:cNvPr>
          <p:cNvSpPr>
            <a:spLocks noGrp="1"/>
          </p:cNvSpPr>
          <p:nvPr>
            <p:ph type="title"/>
          </p:nvPr>
        </p:nvSpPr>
        <p:spPr/>
        <p:txBody>
          <a:bodyPr/>
          <a:lstStyle/>
          <a:p>
            <a:r>
              <a:rPr lang="en-US" dirty="0"/>
              <a:t>Coast MAT Implementation journey</a:t>
            </a:r>
          </a:p>
        </p:txBody>
      </p:sp>
      <p:sp>
        <p:nvSpPr>
          <p:cNvPr id="4" name="Text Placeholder 3">
            <a:extLst>
              <a:ext uri="{FF2B5EF4-FFF2-40B4-BE49-F238E27FC236}">
                <a16:creationId xmlns:a16="http://schemas.microsoft.com/office/drawing/2014/main" id="{25FD8E79-61EC-44FB-6C88-8EB0AEF87190}"/>
              </a:ext>
            </a:extLst>
          </p:cNvPr>
          <p:cNvSpPr>
            <a:spLocks noGrp="1"/>
          </p:cNvSpPr>
          <p:nvPr>
            <p:ph type="body" idx="1"/>
          </p:nvPr>
        </p:nvSpPr>
        <p:spPr>
          <a:xfrm>
            <a:off x="1037230" y="1681163"/>
            <a:ext cx="5157787" cy="543422"/>
          </a:xfrm>
        </p:spPr>
        <p:txBody>
          <a:bodyPr/>
          <a:lstStyle/>
          <a:p>
            <a:r>
              <a:rPr lang="en-US" dirty="0">
                <a:solidFill>
                  <a:srgbClr val="7030A0"/>
                </a:solidFill>
              </a:rPr>
              <a:t>MAT Inception and Scale up</a:t>
            </a:r>
          </a:p>
        </p:txBody>
      </p:sp>
      <p:sp>
        <p:nvSpPr>
          <p:cNvPr id="5" name="Content Placeholder 4">
            <a:extLst>
              <a:ext uri="{FF2B5EF4-FFF2-40B4-BE49-F238E27FC236}">
                <a16:creationId xmlns:a16="http://schemas.microsoft.com/office/drawing/2014/main" id="{AFA6C7B8-C36B-CA0B-1FC0-C567A94E7C7D}"/>
              </a:ext>
            </a:extLst>
          </p:cNvPr>
          <p:cNvSpPr>
            <a:spLocks noGrp="1"/>
          </p:cNvSpPr>
          <p:nvPr>
            <p:ph sz="half" idx="2"/>
          </p:nvPr>
        </p:nvSpPr>
        <p:spPr>
          <a:xfrm>
            <a:off x="1037230" y="2505075"/>
            <a:ext cx="4722125" cy="2878029"/>
          </a:xfrm>
          <a:prstGeom prst="roundRect">
            <a:avLst/>
          </a:prstGeom>
          <a:solidFill>
            <a:schemeClr val="accent1">
              <a:lumMod val="20000"/>
              <a:lumOff val="80000"/>
            </a:schemeClr>
          </a:solidFill>
          <a:ln>
            <a:noFill/>
          </a:ln>
        </p:spPr>
        <p:style>
          <a:lnRef idx="2">
            <a:schemeClr val="accent1"/>
          </a:lnRef>
          <a:fillRef idx="1">
            <a:schemeClr val="lt1"/>
          </a:fillRef>
          <a:effectRef idx="0">
            <a:schemeClr val="accent1"/>
          </a:effectRef>
          <a:fontRef idx="minor">
            <a:schemeClr val="dk1"/>
          </a:fontRef>
        </p:style>
        <p:txBody>
          <a:bodyPr>
            <a:normAutofit fontScale="77500" lnSpcReduction="20000"/>
          </a:bodyPr>
          <a:lstStyle/>
          <a:p>
            <a:r>
              <a:rPr lang="en-US" dirty="0"/>
              <a:t>Initiated in Coast in December 2015 in Malindi, 2016 in Mombasa and Kwale 2017 and Lamu </a:t>
            </a:r>
          </a:p>
          <a:p>
            <a:r>
              <a:rPr lang="en-US" dirty="0"/>
              <a:t>8 facilities to date in 4 Coastal counties.</a:t>
            </a:r>
          </a:p>
          <a:p>
            <a:r>
              <a:rPr lang="en-US" dirty="0"/>
              <a:t>1 prison dispensing sites</a:t>
            </a:r>
          </a:p>
          <a:p>
            <a:r>
              <a:rPr lang="en-US" dirty="0"/>
              <a:t>2 Clinics at different operationalization levels</a:t>
            </a:r>
          </a:p>
        </p:txBody>
      </p:sp>
      <p:sp>
        <p:nvSpPr>
          <p:cNvPr id="6" name="Text Placeholder 5">
            <a:extLst>
              <a:ext uri="{FF2B5EF4-FFF2-40B4-BE49-F238E27FC236}">
                <a16:creationId xmlns:a16="http://schemas.microsoft.com/office/drawing/2014/main" id="{E93EFB73-B8DD-1396-FB5C-4E638ACBA013}"/>
              </a:ext>
            </a:extLst>
          </p:cNvPr>
          <p:cNvSpPr>
            <a:spLocks noGrp="1"/>
          </p:cNvSpPr>
          <p:nvPr>
            <p:ph type="body" sz="quarter" idx="3"/>
          </p:nvPr>
        </p:nvSpPr>
        <p:spPr>
          <a:xfrm>
            <a:off x="6392458" y="1681163"/>
            <a:ext cx="4962929" cy="543422"/>
          </a:xfrm>
        </p:spPr>
        <p:txBody>
          <a:bodyPr/>
          <a:lstStyle/>
          <a:p>
            <a:r>
              <a:rPr lang="en-US" dirty="0">
                <a:solidFill>
                  <a:srgbClr val="7030A0"/>
                </a:solidFill>
              </a:rPr>
              <a:t>Models of MAT Dispensing</a:t>
            </a:r>
          </a:p>
        </p:txBody>
      </p:sp>
      <p:sp>
        <p:nvSpPr>
          <p:cNvPr id="7" name="Content Placeholder 6">
            <a:extLst>
              <a:ext uri="{FF2B5EF4-FFF2-40B4-BE49-F238E27FC236}">
                <a16:creationId xmlns:a16="http://schemas.microsoft.com/office/drawing/2014/main" id="{1D488DE1-885F-86E2-426A-978E4B851B31}"/>
              </a:ext>
            </a:extLst>
          </p:cNvPr>
          <p:cNvSpPr>
            <a:spLocks noGrp="1"/>
          </p:cNvSpPr>
          <p:nvPr>
            <p:ph sz="quarter" idx="4"/>
          </p:nvPr>
        </p:nvSpPr>
        <p:spPr>
          <a:xfrm>
            <a:off x="6172200" y="2432955"/>
            <a:ext cx="4960345" cy="3022268"/>
          </a:xfrm>
          <a:prstGeom prst="roundRect">
            <a:avLst/>
          </a:prstGeom>
          <a:solidFill>
            <a:schemeClr val="accent1">
              <a:lumMod val="20000"/>
              <a:lumOff val="80000"/>
            </a:schemeClr>
          </a:solidFill>
          <a:ln>
            <a:noFill/>
          </a:ln>
        </p:spPr>
        <p:style>
          <a:lnRef idx="2">
            <a:schemeClr val="accent1"/>
          </a:lnRef>
          <a:fillRef idx="1">
            <a:schemeClr val="lt1"/>
          </a:fillRef>
          <a:effectRef idx="0">
            <a:schemeClr val="accent1"/>
          </a:effectRef>
          <a:fontRef idx="minor">
            <a:schemeClr val="dk1"/>
          </a:fontRef>
        </p:style>
        <p:txBody>
          <a:bodyPr>
            <a:normAutofit fontScale="77500" lnSpcReduction="20000"/>
          </a:bodyPr>
          <a:lstStyle/>
          <a:p>
            <a:r>
              <a:rPr lang="en-US" dirty="0"/>
              <a:t>Integrated Daily Observed Treatment Sites</a:t>
            </a:r>
          </a:p>
          <a:p>
            <a:r>
              <a:rPr lang="en-US" dirty="0"/>
              <a:t>Prison Dispensing sites</a:t>
            </a:r>
          </a:p>
          <a:p>
            <a:r>
              <a:rPr lang="en-US" dirty="0"/>
              <a:t>Decentralized Fixed Dispensing Site(Satellite Clinics)</a:t>
            </a:r>
          </a:p>
          <a:p>
            <a:r>
              <a:rPr lang="en-US" dirty="0"/>
              <a:t>Exceptional take home dosing (hospitalization and Buprenorphine)</a:t>
            </a:r>
          </a:p>
        </p:txBody>
      </p:sp>
      <p:sp>
        <p:nvSpPr>
          <p:cNvPr id="8" name="Rounded Rectangle 2">
            <a:extLst>
              <a:ext uri="{FF2B5EF4-FFF2-40B4-BE49-F238E27FC236}">
                <a16:creationId xmlns:a16="http://schemas.microsoft.com/office/drawing/2014/main" id="{238B643C-49DC-CD34-5A1D-DEB06EC771CD}"/>
              </a:ext>
            </a:extLst>
          </p:cNvPr>
          <p:cNvSpPr/>
          <p:nvPr/>
        </p:nvSpPr>
        <p:spPr>
          <a:xfrm>
            <a:off x="1037230" y="5663593"/>
            <a:ext cx="10095315" cy="998162"/>
          </a:xfrm>
          <a:prstGeom prst="roundRect">
            <a:avLst/>
          </a:prstGeom>
          <a:solidFill>
            <a:srgbClr val="7030A0"/>
          </a:solidFill>
          <a:ln>
            <a:noFill/>
          </a:ln>
        </p:spPr>
        <p:style>
          <a:lnRef idx="1">
            <a:schemeClr val="accent1"/>
          </a:lnRef>
          <a:fillRef idx="3">
            <a:schemeClr val="accent1"/>
          </a:fillRef>
          <a:effectRef idx="2">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r>
              <a:rPr lang="en-US" sz="2000" dirty="0">
                <a:solidFill>
                  <a:schemeClr val="bg1"/>
                </a:solidFill>
              </a:rPr>
              <a:t>Community Partners/CSOs and LIPS Supporting MAT Clinics</a:t>
            </a:r>
          </a:p>
          <a:p>
            <a:pPr marL="285750" indent="-285750">
              <a:buFont typeface="Arial" panose="020B0604020202020204" pitchFamily="34" charset="0"/>
              <a:buChar char="•"/>
            </a:pPr>
            <a:r>
              <a:rPr lang="en-US" sz="2000" dirty="0">
                <a:solidFill>
                  <a:schemeClr val="bg1"/>
                </a:solidFill>
              </a:rPr>
              <a:t>Mombasa- Reach Out Trust and MEWA, Kilifi-MEWA and TOP, Kwale-RCT and Teens Watch</a:t>
            </a:r>
          </a:p>
        </p:txBody>
      </p:sp>
    </p:spTree>
    <p:extLst>
      <p:ext uri="{BB962C8B-B14F-4D97-AF65-F5344CB8AC3E}">
        <p14:creationId xmlns:p14="http://schemas.microsoft.com/office/powerpoint/2010/main" val="20875710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0DB9C-BD9C-60F4-8E46-B5A10617DDC2}"/>
              </a:ext>
            </a:extLst>
          </p:cNvPr>
          <p:cNvSpPr>
            <a:spLocks noGrp="1"/>
          </p:cNvSpPr>
          <p:nvPr>
            <p:ph type="title"/>
          </p:nvPr>
        </p:nvSpPr>
        <p:spPr/>
        <p:txBody>
          <a:bodyPr/>
          <a:lstStyle/>
          <a:p>
            <a:r>
              <a:rPr lang="en-US" dirty="0"/>
              <a:t>Our Team: Built for Success</a:t>
            </a:r>
          </a:p>
        </p:txBody>
      </p:sp>
      <p:pic>
        <p:nvPicPr>
          <p:cNvPr id="7" name="Picture 6">
            <a:extLst>
              <a:ext uri="{FF2B5EF4-FFF2-40B4-BE49-F238E27FC236}">
                <a16:creationId xmlns:a16="http://schemas.microsoft.com/office/drawing/2014/main" id="{224F5802-DA05-4520-ABBF-E5B211961E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6862" y="1795463"/>
            <a:ext cx="1438275" cy="1409700"/>
          </a:xfrm>
          <a:prstGeom prst="rect">
            <a:avLst/>
          </a:prstGeom>
        </p:spPr>
      </p:pic>
      <p:pic>
        <p:nvPicPr>
          <p:cNvPr id="9" name="Picture 8">
            <a:extLst>
              <a:ext uri="{FF2B5EF4-FFF2-40B4-BE49-F238E27FC236}">
                <a16:creationId xmlns:a16="http://schemas.microsoft.com/office/drawing/2014/main" id="{E0AAA6D1-A562-ECCA-57DC-8DB428D3476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02057" y="1795463"/>
            <a:ext cx="1877572" cy="1300279"/>
          </a:xfrm>
          <a:prstGeom prst="rect">
            <a:avLst/>
          </a:prstGeom>
        </p:spPr>
      </p:pic>
      <p:pic>
        <p:nvPicPr>
          <p:cNvPr id="2050" name="Picture 2" descr="Prisons.Ke | Nairobi Hill">
            <a:extLst>
              <a:ext uri="{FF2B5EF4-FFF2-40B4-BE49-F238E27FC236}">
                <a16:creationId xmlns:a16="http://schemas.microsoft.com/office/drawing/2014/main" id="{C32339C4-A4AF-D049-D017-F4C68216DE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15350" y="1428750"/>
            <a:ext cx="2133600"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349ED45E-5A6D-68E1-5E23-6F469509C3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02057" y="3762259"/>
            <a:ext cx="1943100" cy="1828800"/>
          </a:xfrm>
          <a:prstGeom prst="rect">
            <a:avLst/>
          </a:prstGeom>
        </p:spPr>
      </p:pic>
      <p:pic>
        <p:nvPicPr>
          <p:cNvPr id="13" name="Picture 12">
            <a:extLst>
              <a:ext uri="{FF2B5EF4-FFF2-40B4-BE49-F238E27FC236}">
                <a16:creationId xmlns:a16="http://schemas.microsoft.com/office/drawing/2014/main" id="{81639550-B1C7-1125-5D61-E163846BFAE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73888" y="3930649"/>
            <a:ext cx="2137787" cy="1409700"/>
          </a:xfrm>
          <a:prstGeom prst="rect">
            <a:avLst/>
          </a:prstGeom>
        </p:spPr>
      </p:pic>
      <p:pic>
        <p:nvPicPr>
          <p:cNvPr id="15" name="Picture 14">
            <a:extLst>
              <a:ext uri="{FF2B5EF4-FFF2-40B4-BE49-F238E27FC236}">
                <a16:creationId xmlns:a16="http://schemas.microsoft.com/office/drawing/2014/main" id="{E87DCC30-B44B-CB0E-7668-ECB946A65CE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151643" y="3748133"/>
            <a:ext cx="2861013" cy="1592216"/>
          </a:xfrm>
          <a:prstGeom prst="rect">
            <a:avLst/>
          </a:prstGeom>
        </p:spPr>
      </p:pic>
    </p:spTree>
    <p:extLst>
      <p:ext uri="{BB962C8B-B14F-4D97-AF65-F5344CB8AC3E}">
        <p14:creationId xmlns:p14="http://schemas.microsoft.com/office/powerpoint/2010/main" val="20080930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0" name="Text Placeholder 1"/>
          <p:cNvSpPr txBox="1">
            <a:spLocks noGrp="1"/>
          </p:cNvSpPr>
          <p:nvPr>
            <p:ph type="body" sz="quarter" idx="1"/>
          </p:nvPr>
        </p:nvSpPr>
        <p:spPr>
          <a:xfrm>
            <a:off x="2696751" y="2183944"/>
            <a:ext cx="7256955" cy="687136"/>
          </a:xfrm>
          <a:prstGeom prst="rect">
            <a:avLst/>
          </a:prstGeom>
        </p:spPr>
        <p:txBody>
          <a:bodyPr>
            <a:normAutofit lnSpcReduction="10000"/>
          </a:bodyPr>
          <a:lstStyle>
            <a:lvl1pPr defTabSz="896111">
              <a:lnSpc>
                <a:spcPct val="100000"/>
              </a:lnSpc>
              <a:spcBef>
                <a:spcPts val="0"/>
              </a:spcBef>
              <a:defRPr sz="4000" b="1">
                <a:solidFill>
                  <a:srgbClr val="7030A0"/>
                </a:solidFill>
                <a:latin typeface="+mn-lt"/>
                <a:ea typeface="+mn-ea"/>
                <a:cs typeface="+mn-cs"/>
                <a:sym typeface="Calibri"/>
              </a:defRPr>
            </a:lvl1pPr>
          </a:lstStyle>
          <a:p>
            <a:r>
              <a:t>THANK YOU</a:t>
            </a:r>
          </a:p>
        </p:txBody>
      </p:sp>
      <p:grpSp>
        <p:nvGrpSpPr>
          <p:cNvPr id="531" name="Group"/>
          <p:cNvGrpSpPr/>
          <p:nvPr/>
        </p:nvGrpSpPr>
        <p:grpSpPr>
          <a:xfrm>
            <a:off x="2555551" y="2754570"/>
            <a:ext cx="7539354" cy="1633320"/>
            <a:chOff x="0" y="0"/>
            <a:chExt cx="7539353" cy="1633319"/>
          </a:xfrm>
        </p:grpSpPr>
        <p:sp>
          <p:nvSpPr>
            <p:cNvPr id="521" name="TextBox 5"/>
            <p:cNvSpPr txBox="1"/>
            <p:nvPr/>
          </p:nvSpPr>
          <p:spPr>
            <a:xfrm>
              <a:off x="0" y="0"/>
              <a:ext cx="7539354" cy="12217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t">
              <a:spAutoFit/>
            </a:bodyPr>
            <a:lstStyle/>
            <a:p>
              <a:pPr algn="ctr">
                <a:defRPr sz="2400" b="1">
                  <a:solidFill>
                    <a:srgbClr val="7030A0"/>
                  </a:solidFill>
                  <a:latin typeface="Open Sans Bold"/>
                  <a:ea typeface="Open Sans Bold"/>
                  <a:cs typeface="Open Sans Bold"/>
                  <a:sym typeface="Open Sans Bold"/>
                </a:defRPr>
              </a:pPr>
              <a:r>
                <a:t>Contact us</a:t>
              </a:r>
              <a:endParaRPr>
                <a:latin typeface="Open Sans"/>
                <a:ea typeface="Open Sans"/>
                <a:cs typeface="Open Sans"/>
                <a:sym typeface="Open Sans"/>
              </a:endParaRPr>
            </a:p>
            <a:p>
              <a:pPr algn="ctr">
                <a:defRPr>
                  <a:latin typeface="Open Sans"/>
                  <a:ea typeface="Open Sans"/>
                  <a:cs typeface="Open Sans"/>
                  <a:sym typeface="Open Sans"/>
                </a:defRPr>
              </a:pPr>
              <a:r>
                <a:t>  </a:t>
              </a:r>
              <a:r>
                <a:rPr b="1"/>
                <a:t>www.lvcthealth.org   www.lvctgroup.org   www.one2onekenya.org</a:t>
              </a:r>
            </a:p>
          </p:txBody>
        </p:sp>
        <p:pic>
          <p:nvPicPr>
            <p:cNvPr id="522" name="Picture 6" descr="Picture 6"/>
            <p:cNvPicPr>
              <a:picLocks noChangeAspect="1"/>
            </p:cNvPicPr>
            <p:nvPr/>
          </p:nvPicPr>
          <p:blipFill>
            <a:blip r:embed="rId2"/>
            <a:srcRect l="3725" r="70336" b="8934"/>
            <a:stretch>
              <a:fillRect/>
            </a:stretch>
          </p:blipFill>
          <p:spPr>
            <a:xfrm>
              <a:off x="3793344" y="1325345"/>
              <a:ext cx="248842" cy="249636"/>
            </a:xfrm>
            <a:custGeom>
              <a:avLst/>
              <a:gdLst/>
              <a:ahLst/>
              <a:cxnLst>
                <a:cxn ang="0">
                  <a:pos x="wd2" y="hd2"/>
                </a:cxn>
                <a:cxn ang="5400000">
                  <a:pos x="wd2" y="hd2"/>
                </a:cxn>
                <a:cxn ang="10800000">
                  <a:pos x="wd2" y="hd2"/>
                </a:cxn>
                <a:cxn ang="16200000">
                  <a:pos x="wd2" y="hd2"/>
                </a:cxn>
              </a:cxnLst>
              <a:rect l="0" t="0" r="r" b="b"/>
              <a:pathLst>
                <a:path w="21600" h="21600" extrusionOk="0">
                  <a:moveTo>
                    <a:pt x="10817" y="0"/>
                  </a:moveTo>
                  <a:cubicBezTo>
                    <a:pt x="4851" y="0"/>
                    <a:pt x="0" y="4820"/>
                    <a:pt x="0" y="10783"/>
                  </a:cubicBezTo>
                  <a:cubicBezTo>
                    <a:pt x="0" y="16746"/>
                    <a:pt x="4851" y="21600"/>
                    <a:pt x="10817" y="21600"/>
                  </a:cubicBezTo>
                  <a:cubicBezTo>
                    <a:pt x="16784" y="21600"/>
                    <a:pt x="21600" y="16746"/>
                    <a:pt x="21600" y="10783"/>
                  </a:cubicBezTo>
                  <a:cubicBezTo>
                    <a:pt x="21600" y="4820"/>
                    <a:pt x="16784" y="0"/>
                    <a:pt x="10817" y="0"/>
                  </a:cubicBezTo>
                  <a:close/>
                </a:path>
              </a:pathLst>
            </a:custGeom>
            <a:ln w="12700" cap="flat">
              <a:noFill/>
              <a:miter lim="400000"/>
            </a:ln>
            <a:effectLst/>
          </p:spPr>
        </p:pic>
        <p:grpSp>
          <p:nvGrpSpPr>
            <p:cNvPr id="530" name="Group 16"/>
            <p:cNvGrpSpPr/>
            <p:nvPr/>
          </p:nvGrpSpPr>
          <p:grpSpPr>
            <a:xfrm>
              <a:off x="549716" y="1267003"/>
              <a:ext cx="6736097" cy="366317"/>
              <a:chOff x="-1" y="-1"/>
              <a:chExt cx="6736096" cy="366315"/>
            </a:xfrm>
          </p:grpSpPr>
          <p:pic>
            <p:nvPicPr>
              <p:cNvPr id="523" name="Picture 4" descr="Picture 4"/>
              <p:cNvPicPr>
                <a:picLocks noChangeAspect="1"/>
              </p:cNvPicPr>
              <p:nvPr/>
            </p:nvPicPr>
            <p:blipFill>
              <a:blip r:embed="rId2"/>
              <a:srcRect l="72042" t="7407" r="4771" b="7431"/>
              <a:stretch>
                <a:fillRect/>
              </a:stretch>
            </p:blipFill>
            <p:spPr>
              <a:xfrm>
                <a:off x="1849123" y="69217"/>
                <a:ext cx="266701" cy="28059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849"/>
                      <a:pt x="0" y="10815"/>
                    </a:cubicBezTo>
                    <a:cubicBezTo>
                      <a:pt x="0" y="16782"/>
                      <a:pt x="4835" y="21600"/>
                      <a:pt x="10800" y="21600"/>
                    </a:cubicBezTo>
                    <a:cubicBezTo>
                      <a:pt x="16765" y="21600"/>
                      <a:pt x="21600" y="16782"/>
                      <a:pt x="21600" y="10815"/>
                    </a:cubicBezTo>
                    <a:cubicBezTo>
                      <a:pt x="21600" y="4849"/>
                      <a:pt x="16765" y="0"/>
                      <a:pt x="10800" y="0"/>
                    </a:cubicBezTo>
                    <a:close/>
                  </a:path>
                </a:pathLst>
              </a:custGeom>
              <a:ln w="12700" cap="flat">
                <a:noFill/>
                <a:miter lim="400000"/>
              </a:ln>
              <a:effectLst/>
            </p:spPr>
          </p:pic>
          <p:pic>
            <p:nvPicPr>
              <p:cNvPr id="524" name="Picture 7" descr="Picture 7"/>
              <p:cNvPicPr>
                <a:picLocks noChangeAspect="1"/>
              </p:cNvPicPr>
              <p:nvPr/>
            </p:nvPicPr>
            <p:blipFill>
              <a:blip r:embed="rId2"/>
              <a:srcRect l="38254" t="9556" r="38342" b="9243"/>
              <a:stretch>
                <a:fillRect/>
              </a:stretch>
            </p:blipFill>
            <p:spPr>
              <a:xfrm>
                <a:off x="-2" y="69217"/>
                <a:ext cx="250033" cy="24844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2" y="0"/>
                      <a:pt x="0" y="4839"/>
                      <a:pt x="0" y="10800"/>
                    </a:cubicBezTo>
                    <a:cubicBezTo>
                      <a:pt x="0" y="16761"/>
                      <a:pt x="4832" y="21600"/>
                      <a:pt x="10800" y="21600"/>
                    </a:cubicBezTo>
                    <a:cubicBezTo>
                      <a:pt x="16768" y="21600"/>
                      <a:pt x="21600" y="16761"/>
                      <a:pt x="21600" y="10800"/>
                    </a:cubicBezTo>
                    <a:cubicBezTo>
                      <a:pt x="21600" y="4839"/>
                      <a:pt x="16768" y="0"/>
                      <a:pt x="10800" y="0"/>
                    </a:cubicBezTo>
                    <a:close/>
                  </a:path>
                </a:pathLst>
              </a:custGeom>
              <a:ln w="12700" cap="flat">
                <a:noFill/>
                <a:miter lim="400000"/>
              </a:ln>
              <a:effectLst/>
            </p:spPr>
          </p:pic>
          <p:sp>
            <p:nvSpPr>
              <p:cNvPr id="525" name="Rectangle 9"/>
              <p:cNvSpPr txBox="1"/>
              <p:nvPr/>
            </p:nvSpPr>
            <p:spPr>
              <a:xfrm>
                <a:off x="360046" y="60327"/>
                <a:ext cx="1286520" cy="2413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b">
                <a:spAutoFit/>
              </a:bodyPr>
              <a:lstStyle/>
              <a:p>
                <a:pPr>
                  <a:defRPr sz="1400" b="1" cap="all">
                    <a:latin typeface="Open Sans"/>
                    <a:ea typeface="Open Sans"/>
                    <a:cs typeface="Open Sans"/>
                    <a:sym typeface="Open Sans"/>
                  </a:defRPr>
                </a:pPr>
                <a:r>
                  <a:t>@</a:t>
                </a:r>
                <a:r>
                  <a:rPr b="0" cap="none"/>
                  <a:t>LVCTKenya </a:t>
                </a:r>
              </a:p>
            </p:txBody>
          </p:sp>
          <p:sp>
            <p:nvSpPr>
              <p:cNvPr id="526" name="Rectangle 9"/>
              <p:cNvSpPr txBox="1"/>
              <p:nvPr/>
            </p:nvSpPr>
            <p:spPr>
              <a:xfrm>
                <a:off x="2223138" y="76202"/>
                <a:ext cx="1286518" cy="2413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b">
                <a:spAutoFit/>
              </a:bodyPr>
              <a:lstStyle>
                <a:lvl1pPr>
                  <a:defRPr sz="1400">
                    <a:latin typeface="Open Sans"/>
                    <a:ea typeface="Open Sans"/>
                    <a:cs typeface="Open Sans"/>
                    <a:sym typeface="Open Sans"/>
                  </a:defRPr>
                </a:lvl1pPr>
              </a:lstStyle>
              <a:p>
                <a:r>
                  <a:t>@lvctKe </a:t>
                </a:r>
              </a:p>
            </p:txBody>
          </p:sp>
          <p:sp>
            <p:nvSpPr>
              <p:cNvPr id="527" name="Rectangle 9"/>
              <p:cNvSpPr txBox="1"/>
              <p:nvPr/>
            </p:nvSpPr>
            <p:spPr>
              <a:xfrm>
                <a:off x="3509650" y="59692"/>
                <a:ext cx="1286518" cy="2413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b">
                <a:spAutoFit/>
              </a:bodyPr>
              <a:lstStyle>
                <a:lvl1pPr>
                  <a:defRPr sz="1400">
                    <a:latin typeface="Open Sans"/>
                    <a:ea typeface="Open Sans"/>
                    <a:cs typeface="Open Sans"/>
                    <a:sym typeface="Open Sans"/>
                  </a:defRPr>
                </a:lvl1pPr>
              </a:lstStyle>
              <a:p>
                <a:r>
                  <a:t> LVCTHealth  </a:t>
                </a:r>
              </a:p>
            </p:txBody>
          </p:sp>
          <p:pic>
            <p:nvPicPr>
              <p:cNvPr id="528" name="Picture 14" descr="Picture 14"/>
              <p:cNvPicPr>
                <a:picLocks noChangeAspect="1"/>
              </p:cNvPicPr>
              <p:nvPr/>
            </p:nvPicPr>
            <p:blipFill>
              <a:blip r:embed="rId3"/>
              <a:srcRect l="20414" t="52843" r="62763" b="26555"/>
              <a:stretch>
                <a:fillRect/>
              </a:stretch>
            </p:blipFill>
            <p:spPr>
              <a:xfrm>
                <a:off x="4885696" y="-2"/>
                <a:ext cx="395686" cy="366317"/>
              </a:xfrm>
              <a:custGeom>
                <a:avLst/>
                <a:gdLst/>
                <a:ahLst/>
                <a:cxnLst>
                  <a:cxn ang="0">
                    <a:pos x="wd2" y="hd2"/>
                  </a:cxn>
                  <a:cxn ang="5400000">
                    <a:pos x="wd2" y="hd2"/>
                  </a:cxn>
                  <a:cxn ang="10800000">
                    <a:pos x="wd2" y="hd2"/>
                  </a:cxn>
                  <a:cxn ang="16200000">
                    <a:pos x="wd2" y="hd2"/>
                  </a:cxn>
                </a:cxnLst>
                <a:rect l="0" t="0" r="r" b="b"/>
                <a:pathLst>
                  <a:path w="21600" h="21600" extrusionOk="0">
                    <a:moveTo>
                      <a:pt x="3336" y="0"/>
                    </a:moveTo>
                    <a:cubicBezTo>
                      <a:pt x="1495" y="0"/>
                      <a:pt x="0" y="1615"/>
                      <a:pt x="0" y="3604"/>
                    </a:cubicBezTo>
                    <a:lnTo>
                      <a:pt x="0" y="17996"/>
                    </a:lnTo>
                    <a:cubicBezTo>
                      <a:pt x="0" y="19985"/>
                      <a:pt x="1495" y="21600"/>
                      <a:pt x="3336" y="21600"/>
                    </a:cubicBezTo>
                    <a:lnTo>
                      <a:pt x="18264" y="21600"/>
                    </a:lnTo>
                    <a:cubicBezTo>
                      <a:pt x="20105" y="21600"/>
                      <a:pt x="21600" y="19985"/>
                      <a:pt x="21600" y="17996"/>
                    </a:cubicBezTo>
                    <a:lnTo>
                      <a:pt x="21600" y="3604"/>
                    </a:lnTo>
                    <a:cubicBezTo>
                      <a:pt x="21600" y="1615"/>
                      <a:pt x="20105" y="0"/>
                      <a:pt x="18264" y="0"/>
                    </a:cubicBezTo>
                    <a:lnTo>
                      <a:pt x="3336" y="0"/>
                    </a:lnTo>
                    <a:close/>
                  </a:path>
                </a:pathLst>
              </a:custGeom>
              <a:ln w="12700" cap="flat">
                <a:noFill/>
                <a:miter lim="400000"/>
              </a:ln>
              <a:effectLst/>
            </p:spPr>
          </p:pic>
          <p:sp>
            <p:nvSpPr>
              <p:cNvPr id="529" name="Rectangle 9"/>
              <p:cNvSpPr txBox="1"/>
              <p:nvPr/>
            </p:nvSpPr>
            <p:spPr>
              <a:xfrm>
                <a:off x="5449578" y="59692"/>
                <a:ext cx="1286518" cy="2413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b">
                <a:spAutoFit/>
              </a:bodyPr>
              <a:lstStyle>
                <a:lvl1pPr>
                  <a:defRPr sz="1400">
                    <a:latin typeface="Open Sans"/>
                    <a:ea typeface="Open Sans"/>
                    <a:cs typeface="Open Sans"/>
                    <a:sym typeface="Open Sans"/>
                  </a:defRPr>
                </a:lvl1pPr>
              </a:lstStyle>
              <a:p>
                <a:r>
                  <a:t> TheLVCT</a:t>
                </a:r>
              </a:p>
            </p:txBody>
          </p:sp>
        </p:gr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800" dirty="0"/>
              <a:t>MAT Performance</a:t>
            </a:r>
          </a:p>
        </p:txBody>
      </p:sp>
      <p:graphicFrame>
        <p:nvGraphicFramePr>
          <p:cNvPr id="7" name="Content Placeholder 6">
            <a:extLst>
              <a:ext uri="{FF2B5EF4-FFF2-40B4-BE49-F238E27FC236}">
                <a16:creationId xmlns:a16="http://schemas.microsoft.com/office/drawing/2014/main" id="{1E3A85EB-52C6-1DDB-A8DD-E09EE6032EC5}"/>
              </a:ext>
            </a:extLst>
          </p:cNvPr>
          <p:cNvGraphicFramePr>
            <a:graphicFrameLocks noGrp="1"/>
          </p:cNvGraphicFramePr>
          <p:nvPr>
            <p:ph sz="half" idx="1"/>
            <p:extLst>
              <p:ext uri="{D42A27DB-BD31-4B8C-83A1-F6EECF244321}">
                <p14:modId xmlns:p14="http://schemas.microsoft.com/office/powerpoint/2010/main" val="3935916479"/>
              </p:ext>
            </p:extLst>
          </p:nvPr>
        </p:nvGraphicFramePr>
        <p:xfrm>
          <a:off x="838200" y="1825624"/>
          <a:ext cx="6231340" cy="4351335"/>
        </p:xfrm>
        <a:graphic>
          <a:graphicData uri="http://schemas.openxmlformats.org/drawingml/2006/table">
            <a:tbl>
              <a:tblPr firstRow="1" bandRow="1">
                <a:tableStyleId>{5C22544A-7EE6-4342-B048-85BDC9FD1C3A}</a:tableStyleId>
              </a:tblPr>
              <a:tblGrid>
                <a:gridCol w="1140725">
                  <a:extLst>
                    <a:ext uri="{9D8B030D-6E8A-4147-A177-3AD203B41FA5}">
                      <a16:colId xmlns:a16="http://schemas.microsoft.com/office/drawing/2014/main" val="2326427009"/>
                    </a:ext>
                  </a:extLst>
                </a:gridCol>
                <a:gridCol w="1105469">
                  <a:extLst>
                    <a:ext uri="{9D8B030D-6E8A-4147-A177-3AD203B41FA5}">
                      <a16:colId xmlns:a16="http://schemas.microsoft.com/office/drawing/2014/main" val="393376220"/>
                    </a:ext>
                  </a:extLst>
                </a:gridCol>
                <a:gridCol w="1624084">
                  <a:extLst>
                    <a:ext uri="{9D8B030D-6E8A-4147-A177-3AD203B41FA5}">
                      <a16:colId xmlns:a16="http://schemas.microsoft.com/office/drawing/2014/main" val="53738257"/>
                    </a:ext>
                  </a:extLst>
                </a:gridCol>
                <a:gridCol w="1114794">
                  <a:extLst>
                    <a:ext uri="{9D8B030D-6E8A-4147-A177-3AD203B41FA5}">
                      <a16:colId xmlns:a16="http://schemas.microsoft.com/office/drawing/2014/main" val="2221284804"/>
                    </a:ext>
                  </a:extLst>
                </a:gridCol>
                <a:gridCol w="1246268">
                  <a:extLst>
                    <a:ext uri="{9D8B030D-6E8A-4147-A177-3AD203B41FA5}">
                      <a16:colId xmlns:a16="http://schemas.microsoft.com/office/drawing/2014/main" val="2832485265"/>
                    </a:ext>
                  </a:extLst>
                </a:gridCol>
              </a:tblGrid>
              <a:tr h="870267">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dirty="0">
                          <a:solidFill>
                            <a:schemeClr val="bg1"/>
                          </a:solidFill>
                          <a:effectLst/>
                          <a:latin typeface="Calibri" panose="020F0502020204030204" pitchFamily="34" charset="0"/>
                          <a:cs typeface="Calibri" panose="020F0502020204030204" pitchFamily="34" charset="0"/>
                        </a:rPr>
                        <a:t>County </a:t>
                      </a:r>
                    </a:p>
                  </a:txBody>
                  <a:tcPr marL="12700" marR="12700" marT="12700" marB="0" anchor="ctr">
                    <a:solidFill>
                      <a:srgbClr val="7030A0"/>
                    </a:solidFill>
                  </a:tcP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1600" b="0" i="0" u="none" strike="noStrike" dirty="0">
                          <a:solidFill>
                            <a:schemeClr val="bg1"/>
                          </a:solidFill>
                          <a:effectLst/>
                          <a:latin typeface="Calibri" panose="020F0502020204030204" pitchFamily="34" charset="0"/>
                          <a:cs typeface="Calibri" panose="020F0502020204030204" pitchFamily="34" charset="0"/>
                        </a:rPr>
                        <a:t>KP Size estimates</a:t>
                      </a:r>
                    </a:p>
                  </a:txBody>
                  <a:tcPr marL="12700" marR="12700" marT="12700" marB="0" anchor="ctr">
                    <a:solidFill>
                      <a:srgbClr val="7030A0"/>
                    </a:solidFill>
                  </a:tcP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1600" b="0" i="0" u="none" strike="noStrike" dirty="0">
                          <a:solidFill>
                            <a:schemeClr val="bg1"/>
                          </a:solidFill>
                          <a:effectLst/>
                          <a:latin typeface="Calibri" panose="020F0502020204030204" pitchFamily="34" charset="0"/>
                          <a:cs typeface="Calibri" panose="020F0502020204030204" pitchFamily="34" charset="0"/>
                        </a:rPr>
                        <a:t>No. active (%) </a:t>
                      </a:r>
                    </a:p>
                  </a:txBody>
                  <a:tcPr marL="12700" marR="12700" marT="12700" marB="0" anchor="ctr">
                    <a:solidFill>
                      <a:srgbClr val="7030A0"/>
                    </a:solidFill>
                  </a:tcP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1600" b="0" i="0" u="none" strike="noStrike" dirty="0">
                          <a:solidFill>
                            <a:schemeClr val="bg1"/>
                          </a:solidFill>
                          <a:effectLst/>
                          <a:latin typeface="Calibri" panose="020F0502020204030204" pitchFamily="34" charset="0"/>
                          <a:cs typeface="Calibri" panose="020F0502020204030204" pitchFamily="34" charset="0"/>
                        </a:rPr>
                        <a:t>Donor </a:t>
                      </a:r>
                    </a:p>
                    <a:p>
                      <a:pPr algn="ctr" fontAlgn="ctr">
                        <a:buNone/>
                      </a:pPr>
                      <a:r>
                        <a:rPr lang="en-GB" sz="1600" b="0" i="0" u="none" strike="noStrike" dirty="0">
                          <a:solidFill>
                            <a:schemeClr val="bg1"/>
                          </a:solidFill>
                          <a:effectLst/>
                          <a:latin typeface="Calibri" panose="020F0502020204030204" pitchFamily="34" charset="0"/>
                          <a:cs typeface="Calibri" panose="020F0502020204030204" pitchFamily="34" charset="0"/>
                        </a:rPr>
                        <a:t>Target</a:t>
                      </a:r>
                    </a:p>
                  </a:txBody>
                  <a:tcPr marL="12700" marR="12700" marT="12700" marB="0" anchor="ctr">
                    <a:solidFill>
                      <a:srgbClr val="7030A0"/>
                    </a:solidFill>
                  </a:tcP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1600" b="0" i="0" u="none" strike="noStrike" dirty="0">
                          <a:solidFill>
                            <a:schemeClr val="bg1"/>
                          </a:solidFill>
                          <a:effectLst/>
                          <a:latin typeface="Calibri" panose="020F0502020204030204" pitchFamily="34" charset="0"/>
                          <a:cs typeface="Calibri" panose="020F0502020204030204" pitchFamily="34" charset="0"/>
                        </a:rPr>
                        <a:t>Achievement (%)</a:t>
                      </a:r>
                    </a:p>
                  </a:txBody>
                  <a:tcPr marL="12700" marR="12700" marT="12700" marB="0" anchor="ctr">
                    <a:solidFill>
                      <a:srgbClr val="7030A0"/>
                    </a:solidFill>
                  </a:tcPr>
                </a:tc>
                <a:extLst>
                  <a:ext uri="{0D108BD9-81ED-4DB2-BD59-A6C34878D82A}">
                    <a16:rowId xmlns:a16="http://schemas.microsoft.com/office/drawing/2014/main" val="592914212"/>
                  </a:ext>
                </a:extLst>
              </a:tr>
              <a:tr h="870267">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Kilifi</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         4,308 </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rtl="0"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732 (17%)</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         2,154 </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rtl="0"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732 (34%)</a:t>
                      </a:r>
                    </a:p>
                  </a:txBody>
                  <a:tcPr marL="12700" marR="12700" marT="12700" marB="0" anchor="ctr"/>
                </a:tc>
                <a:extLst>
                  <a:ext uri="{0D108BD9-81ED-4DB2-BD59-A6C34878D82A}">
                    <a16:rowId xmlns:a16="http://schemas.microsoft.com/office/drawing/2014/main" val="2318218515"/>
                  </a:ext>
                </a:extLst>
              </a:tr>
              <a:tr h="870267">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a:solidFill>
                            <a:srgbClr val="000000"/>
                          </a:solidFill>
                          <a:effectLst/>
                          <a:latin typeface="Calibri" panose="020F0502020204030204" pitchFamily="34" charset="0"/>
                          <a:cs typeface="Calibri" panose="020F0502020204030204" pitchFamily="34" charset="0"/>
                        </a:rPr>
                        <a:t>Kwale</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         1,736 </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rtl="0"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655 (38%)</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             868 </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rtl="0"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655 (75%)</a:t>
                      </a:r>
                    </a:p>
                  </a:txBody>
                  <a:tcPr marL="12700" marR="12700" marT="12700" marB="0" anchor="ctr"/>
                </a:tc>
                <a:extLst>
                  <a:ext uri="{0D108BD9-81ED-4DB2-BD59-A6C34878D82A}">
                    <a16:rowId xmlns:a16="http://schemas.microsoft.com/office/drawing/2014/main" val="1260156078"/>
                  </a:ext>
                </a:extLst>
              </a:tr>
              <a:tr h="870267">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1800" b="0" i="0" u="none" strike="noStrike" dirty="0">
                          <a:solidFill>
                            <a:srgbClr val="000000"/>
                          </a:solidFill>
                          <a:effectLst/>
                          <a:latin typeface="Calibri" panose="020F0502020204030204" pitchFamily="34" charset="0"/>
                          <a:cs typeface="Calibri" panose="020F0502020204030204" pitchFamily="34" charset="0"/>
                        </a:rPr>
                        <a:t>Mombasa</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         2,591 </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rtl="0"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1187 (46%)</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         1,296 </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rtl="0"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1187 (92%)</a:t>
                      </a:r>
                    </a:p>
                  </a:txBody>
                  <a:tcPr marL="12700" marR="12700" marT="12700" marB="0" anchor="ctr"/>
                </a:tc>
                <a:extLst>
                  <a:ext uri="{0D108BD9-81ED-4DB2-BD59-A6C34878D82A}">
                    <a16:rowId xmlns:a16="http://schemas.microsoft.com/office/drawing/2014/main" val="1270897101"/>
                  </a:ext>
                </a:extLst>
              </a:tr>
              <a:tr h="870267">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Total</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      8,635 </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rtl="0"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2574 (30%)</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         4,318 </a:t>
                      </a:r>
                    </a:p>
                  </a:txBody>
                  <a:tcPr marL="12700" marR="12700" marT="12700" marB="0" anchor="ctr"/>
                </a:tc>
                <a:tc>
                  <a:txBody>
                    <a:bodyPr/>
                    <a:lstStyle>
                      <a:lvl1pPr marL="0" algn="l" defTabSz="457200" rtl="0" eaLnBrk="1" latinLnBrk="0" hangingPunct="1">
                        <a:defRPr sz="1800" kern="1200">
                          <a:solidFill>
                            <a:schemeClr val="tx1"/>
                          </a:solidFill>
                          <a:latin typeface="Calibri" panose="020F0502020204030204"/>
                        </a:defRPr>
                      </a:lvl1pPr>
                      <a:lvl2pPr marL="457200" algn="l" defTabSz="457200" rtl="0" eaLnBrk="1" latinLnBrk="0" hangingPunct="1">
                        <a:defRPr sz="1800" kern="1200">
                          <a:solidFill>
                            <a:schemeClr val="tx1"/>
                          </a:solidFill>
                          <a:latin typeface="Calibri" panose="020F0502020204030204"/>
                        </a:defRPr>
                      </a:lvl2pPr>
                      <a:lvl3pPr marL="914400" algn="l" defTabSz="457200" rtl="0" eaLnBrk="1" latinLnBrk="0" hangingPunct="1">
                        <a:defRPr sz="1800" kern="1200">
                          <a:solidFill>
                            <a:schemeClr val="tx1"/>
                          </a:solidFill>
                          <a:latin typeface="Calibri" panose="020F0502020204030204"/>
                        </a:defRPr>
                      </a:lvl3pPr>
                      <a:lvl4pPr marL="1371600" algn="l" defTabSz="457200" rtl="0" eaLnBrk="1" latinLnBrk="0" hangingPunct="1">
                        <a:defRPr sz="1800" kern="1200">
                          <a:solidFill>
                            <a:schemeClr val="tx1"/>
                          </a:solidFill>
                          <a:latin typeface="Calibri" panose="020F0502020204030204"/>
                        </a:defRPr>
                      </a:lvl4pPr>
                      <a:lvl5pPr marL="1828800" algn="l" defTabSz="457200" rtl="0" eaLnBrk="1" latinLnBrk="0" hangingPunct="1">
                        <a:defRPr sz="1800" kern="1200">
                          <a:solidFill>
                            <a:schemeClr val="tx1"/>
                          </a:solidFill>
                          <a:latin typeface="Calibri" panose="020F0502020204030204"/>
                        </a:defRPr>
                      </a:lvl5pPr>
                      <a:lvl6pPr marL="2286000" algn="l" defTabSz="457200" rtl="0" eaLnBrk="1" latinLnBrk="0" hangingPunct="1">
                        <a:defRPr sz="1800" kern="1200">
                          <a:solidFill>
                            <a:schemeClr val="tx1"/>
                          </a:solidFill>
                          <a:latin typeface="Calibri" panose="020F0502020204030204"/>
                        </a:defRPr>
                      </a:lvl6pPr>
                      <a:lvl7pPr marL="2743200" algn="l" defTabSz="457200" rtl="0" eaLnBrk="1" latinLnBrk="0" hangingPunct="1">
                        <a:defRPr sz="1800" kern="1200">
                          <a:solidFill>
                            <a:schemeClr val="tx1"/>
                          </a:solidFill>
                          <a:latin typeface="Calibri" panose="020F0502020204030204"/>
                        </a:defRPr>
                      </a:lvl7pPr>
                      <a:lvl8pPr marL="3200400" algn="l" defTabSz="457200" rtl="0" eaLnBrk="1" latinLnBrk="0" hangingPunct="1">
                        <a:defRPr sz="1800" kern="1200">
                          <a:solidFill>
                            <a:schemeClr val="tx1"/>
                          </a:solidFill>
                          <a:latin typeface="Calibri" panose="020F0502020204030204"/>
                        </a:defRPr>
                      </a:lvl8pPr>
                      <a:lvl9pPr marL="3657600" algn="l" defTabSz="457200" rtl="0" eaLnBrk="1" latinLnBrk="0" hangingPunct="1">
                        <a:defRPr sz="1800" kern="1200">
                          <a:solidFill>
                            <a:schemeClr val="tx1"/>
                          </a:solidFill>
                          <a:latin typeface="Calibri" panose="020F0502020204030204"/>
                        </a:defRPr>
                      </a:lvl9pPr>
                    </a:lstStyle>
                    <a:p>
                      <a:pPr algn="ctr" rtl="0" fontAlgn="ctr">
                        <a:buNone/>
                      </a:pPr>
                      <a:r>
                        <a:rPr lang="en-GB" sz="2000" b="0" i="0" u="none" strike="noStrike" dirty="0">
                          <a:solidFill>
                            <a:srgbClr val="000000"/>
                          </a:solidFill>
                          <a:effectLst/>
                          <a:latin typeface="Calibri" panose="020F0502020204030204" pitchFamily="34" charset="0"/>
                          <a:cs typeface="Calibri" panose="020F0502020204030204" pitchFamily="34" charset="0"/>
                        </a:rPr>
                        <a:t>2574 (60%)</a:t>
                      </a:r>
                    </a:p>
                  </a:txBody>
                  <a:tcPr marL="12700" marR="12700" marT="12700" marB="0" anchor="ctr"/>
                </a:tc>
                <a:extLst>
                  <a:ext uri="{0D108BD9-81ED-4DB2-BD59-A6C34878D82A}">
                    <a16:rowId xmlns:a16="http://schemas.microsoft.com/office/drawing/2014/main" val="1574750854"/>
                  </a:ext>
                </a:extLst>
              </a:tr>
            </a:tbl>
          </a:graphicData>
        </a:graphic>
      </p:graphicFrame>
      <p:sp>
        <p:nvSpPr>
          <p:cNvPr id="6" name="Content Placeholder 5">
            <a:extLst>
              <a:ext uri="{FF2B5EF4-FFF2-40B4-BE49-F238E27FC236}">
                <a16:creationId xmlns:a16="http://schemas.microsoft.com/office/drawing/2014/main" id="{5D089926-2501-9418-1E9B-A1E40BD6F1F4}"/>
              </a:ext>
            </a:extLst>
          </p:cNvPr>
          <p:cNvSpPr>
            <a:spLocks noGrp="1"/>
          </p:cNvSpPr>
          <p:nvPr>
            <p:ph sz="half" idx="2"/>
          </p:nvPr>
        </p:nvSpPr>
        <p:spPr>
          <a:xfrm>
            <a:off x="7492621" y="1825625"/>
            <a:ext cx="3861178" cy="4351338"/>
          </a:xfrm>
        </p:spPr>
        <p:txBody>
          <a:bodyPr>
            <a:normAutofit fontScale="85000" lnSpcReduction="10000"/>
          </a:bodyPr>
          <a:lstStyle/>
          <a:p>
            <a:r>
              <a:rPr lang="en-US" dirty="0"/>
              <a:t>Despite the high estimated population of People Who Inject Drugs (PWID) in the region, MAT coverage remains suboptimal, largely due to limited dispensing infrastructure.</a:t>
            </a:r>
          </a:p>
          <a:p>
            <a:r>
              <a:rPr lang="en-US" dirty="0"/>
              <a:t>Currently, services are provided through five MAT clinics and three satellite dispensing sites, which are insufficient to meet the existing demand.</a:t>
            </a:r>
          </a:p>
          <a:p>
            <a:endParaRPr lang="en-US" dirty="0"/>
          </a:p>
        </p:txBody>
      </p:sp>
    </p:spTree>
    <p:extLst>
      <p:ext uri="{BB962C8B-B14F-4D97-AF65-F5344CB8AC3E}">
        <p14:creationId xmlns:p14="http://schemas.microsoft.com/office/powerpoint/2010/main" val="4102542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572C3-AB8E-880D-1FE1-84DAFC39C50D}"/>
              </a:ext>
            </a:extLst>
          </p:cNvPr>
          <p:cNvSpPr>
            <a:spLocks noGrp="1"/>
          </p:cNvSpPr>
          <p:nvPr>
            <p:ph type="title"/>
          </p:nvPr>
        </p:nvSpPr>
        <p:spPr>
          <a:xfrm>
            <a:off x="838200" y="365125"/>
            <a:ext cx="9486900" cy="1325563"/>
          </a:xfrm>
        </p:spPr>
        <p:txBody>
          <a:bodyPr>
            <a:normAutofit/>
          </a:bodyPr>
          <a:lstStyle/>
          <a:p>
            <a:r>
              <a:rPr lang="en-US" b="1" dirty="0">
                <a:solidFill>
                  <a:srgbClr val="7030A0"/>
                </a:solidFill>
                <a:latin typeface="+mn-lt"/>
              </a:rPr>
              <a:t>Problem Statement</a:t>
            </a:r>
            <a:endParaRPr lang="en-KE" b="1" dirty="0">
              <a:solidFill>
                <a:srgbClr val="7030A0"/>
              </a:solidFill>
              <a:latin typeface="+mn-lt"/>
            </a:endParaRPr>
          </a:p>
        </p:txBody>
      </p:sp>
      <p:sp>
        <p:nvSpPr>
          <p:cNvPr id="5" name="Content Placeholder 4">
            <a:extLst>
              <a:ext uri="{FF2B5EF4-FFF2-40B4-BE49-F238E27FC236}">
                <a16:creationId xmlns:a16="http://schemas.microsoft.com/office/drawing/2014/main" id="{D5CFDC77-4885-233B-A4E3-C3D90C2EE387}"/>
              </a:ext>
            </a:extLst>
          </p:cNvPr>
          <p:cNvSpPr>
            <a:spLocks noGrp="1"/>
          </p:cNvSpPr>
          <p:nvPr>
            <p:ph idx="1"/>
          </p:nvPr>
        </p:nvSpPr>
        <p:spPr>
          <a:xfrm>
            <a:off x="838200" y="1690688"/>
            <a:ext cx="10515600" cy="4134925"/>
          </a:xfrm>
        </p:spPr>
        <p:txBody>
          <a:bodyPr>
            <a:noAutofit/>
          </a:bodyPr>
          <a:lstStyle/>
          <a:p>
            <a:r>
              <a:rPr lang="en-US" dirty="0"/>
              <a:t>The current dispensing system is costly, non-scalable, and unsustainable.</a:t>
            </a:r>
          </a:p>
          <a:p>
            <a:pPr lvl="1"/>
            <a:r>
              <a:rPr lang="en-US" dirty="0"/>
              <a:t>Initial setup cost is KES 3.5 M + KES 250K–800K maintenance cost/year thus unaffordable after donor transition.</a:t>
            </a:r>
          </a:p>
          <a:p>
            <a:pPr lvl="1"/>
            <a:r>
              <a:rPr lang="en-US" dirty="0"/>
              <a:t>Inadequate and delayed technical support and response</a:t>
            </a:r>
          </a:p>
          <a:p>
            <a:pPr lvl="1"/>
            <a:r>
              <a:rPr lang="en-US" dirty="0"/>
              <a:t>Manual inter-departmental referrals</a:t>
            </a:r>
          </a:p>
          <a:p>
            <a:pPr lvl="1"/>
            <a:r>
              <a:rPr lang="en-US" dirty="0"/>
              <a:t>No MoH reporting or client progress monitoring</a:t>
            </a:r>
          </a:p>
          <a:p>
            <a:r>
              <a:rPr lang="en-US" dirty="0"/>
              <a:t>The other dispensing options are</a:t>
            </a:r>
          </a:p>
          <a:p>
            <a:pPr lvl="1"/>
            <a:r>
              <a:rPr lang="en-US" dirty="0"/>
              <a:t>Error-prone manual Excel/paper-based, that risks duplicate dosing and TCA violations.</a:t>
            </a:r>
          </a:p>
          <a:p>
            <a:pPr lvl="1"/>
            <a:r>
              <a:rPr lang="en-US" dirty="0"/>
              <a:t>Dispensing delays cause client unrest.</a:t>
            </a:r>
          </a:p>
        </p:txBody>
      </p:sp>
    </p:spTree>
    <p:extLst>
      <p:ext uri="{BB962C8B-B14F-4D97-AF65-F5344CB8AC3E}">
        <p14:creationId xmlns:p14="http://schemas.microsoft.com/office/powerpoint/2010/main" val="3619401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5805BA1-2212-B493-4ABD-069113AE942E}"/>
              </a:ext>
            </a:extLst>
          </p:cNvPr>
          <p:cNvSpPr>
            <a:spLocks noGrp="1"/>
          </p:cNvSpPr>
          <p:nvPr>
            <p:ph type="body" sz="quarter" idx="1"/>
          </p:nvPr>
        </p:nvSpPr>
        <p:spPr>
          <a:xfrm>
            <a:off x="838200" y="681037"/>
            <a:ext cx="8957732" cy="915751"/>
          </a:xfrm>
        </p:spPr>
        <p:txBody>
          <a:bodyPr/>
          <a:lstStyle/>
          <a:p>
            <a:r>
              <a:rPr lang="en-US" dirty="0"/>
              <a:t>Objectives</a:t>
            </a:r>
          </a:p>
        </p:txBody>
      </p:sp>
      <p:sp>
        <p:nvSpPr>
          <p:cNvPr id="6" name="Content Placeholder 5">
            <a:extLst>
              <a:ext uri="{FF2B5EF4-FFF2-40B4-BE49-F238E27FC236}">
                <a16:creationId xmlns:a16="http://schemas.microsoft.com/office/drawing/2014/main" id="{767B751C-CBA8-1E84-AEA4-888695651192}"/>
              </a:ext>
            </a:extLst>
          </p:cNvPr>
          <p:cNvSpPr>
            <a:spLocks noGrp="1"/>
          </p:cNvSpPr>
          <p:nvPr>
            <p:ph idx="10"/>
          </p:nvPr>
        </p:nvSpPr>
        <p:spPr>
          <a:xfrm>
            <a:off x="838201" y="1787857"/>
            <a:ext cx="5439770" cy="4121624"/>
          </a:xfrm>
        </p:spPr>
        <p:txBody>
          <a:bodyPr>
            <a:normAutofit fontScale="92500"/>
          </a:bodyPr>
          <a:lstStyle/>
          <a:p>
            <a:r>
              <a:rPr lang="en-US" dirty="0"/>
              <a:t>Improve efficiency and accountability in controlled drugs delivery.</a:t>
            </a:r>
          </a:p>
          <a:p>
            <a:r>
              <a:rPr lang="en-US" dirty="0"/>
              <a:t>Eliminate manual records and reduce reliance on costly software.</a:t>
            </a:r>
          </a:p>
          <a:p>
            <a:r>
              <a:rPr lang="en-US" dirty="0"/>
              <a:t>Enhance patient verification with fingerprint scanners and real-time analytics.</a:t>
            </a:r>
          </a:p>
          <a:p>
            <a:r>
              <a:rPr lang="en-US" dirty="0"/>
              <a:t>Integrated patient management system</a:t>
            </a:r>
          </a:p>
        </p:txBody>
      </p:sp>
      <p:pic>
        <p:nvPicPr>
          <p:cNvPr id="7" name="Picture 6">
            <a:extLst>
              <a:ext uri="{FF2B5EF4-FFF2-40B4-BE49-F238E27FC236}">
                <a16:creationId xmlns:a16="http://schemas.microsoft.com/office/drawing/2014/main" id="{4209F6B8-8CB9-9010-F965-2E7AEEB2C6D9}"/>
              </a:ext>
            </a:extLst>
          </p:cNvPr>
          <p:cNvPicPr>
            <a:picLocks noChangeAspect="1"/>
          </p:cNvPicPr>
          <p:nvPr/>
        </p:nvPicPr>
        <p:blipFill>
          <a:blip r:embed="rId2"/>
          <a:stretch>
            <a:fillRect/>
          </a:stretch>
        </p:blipFill>
        <p:spPr>
          <a:xfrm>
            <a:off x="7028596" y="2277429"/>
            <a:ext cx="4083844" cy="2908721"/>
          </a:xfrm>
          <a:prstGeom prst="rect">
            <a:avLst/>
          </a:prstGeom>
        </p:spPr>
      </p:pic>
    </p:spTree>
    <p:extLst>
      <p:ext uri="{BB962C8B-B14F-4D97-AF65-F5344CB8AC3E}">
        <p14:creationId xmlns:p14="http://schemas.microsoft.com/office/powerpoint/2010/main" val="139900286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0110-478F-D9C4-120D-253E60475423}"/>
              </a:ext>
            </a:extLst>
          </p:cNvPr>
          <p:cNvSpPr>
            <a:spLocks noGrp="1"/>
          </p:cNvSpPr>
          <p:nvPr>
            <p:ph type="title"/>
          </p:nvPr>
        </p:nvSpPr>
        <p:spPr/>
        <p:txBody>
          <a:bodyPr/>
          <a:lstStyle/>
          <a:p>
            <a:r>
              <a:rPr lang="en-US" dirty="0"/>
              <a:t>Our Solution: IORPMS – Local Innovation</a:t>
            </a:r>
          </a:p>
        </p:txBody>
      </p:sp>
      <p:sp>
        <p:nvSpPr>
          <p:cNvPr id="3" name="Content Placeholder 2">
            <a:extLst>
              <a:ext uri="{FF2B5EF4-FFF2-40B4-BE49-F238E27FC236}">
                <a16:creationId xmlns:a16="http://schemas.microsoft.com/office/drawing/2014/main" id="{798AEDFC-6BE0-C43F-B77D-40F5F3E868DA}"/>
              </a:ext>
            </a:extLst>
          </p:cNvPr>
          <p:cNvSpPr>
            <a:spLocks noGrp="1"/>
          </p:cNvSpPr>
          <p:nvPr>
            <p:ph idx="1"/>
          </p:nvPr>
        </p:nvSpPr>
        <p:spPr/>
        <p:txBody>
          <a:bodyPr/>
          <a:lstStyle/>
          <a:p>
            <a:r>
              <a:rPr lang="en-US" dirty="0"/>
              <a:t>Free, offline, open-source semi-automated system with 8 scalable modules.</a:t>
            </a:r>
          </a:p>
          <a:p>
            <a:r>
              <a:rPr lang="en-US" dirty="0"/>
              <a:t>Digitized: Fingerprint verification, role-based access control</a:t>
            </a:r>
          </a:p>
          <a:p>
            <a:r>
              <a:rPr lang="en-US" dirty="0"/>
              <a:t>Prison multi-dispensing</a:t>
            </a:r>
          </a:p>
          <a:p>
            <a:r>
              <a:rPr lang="en-US" dirty="0"/>
              <a:t>Enhanced dispensing security features</a:t>
            </a:r>
          </a:p>
          <a:p>
            <a:r>
              <a:rPr lang="en-US" dirty="0"/>
              <a:t>MoH report generation.</a:t>
            </a:r>
          </a:p>
          <a:p>
            <a:r>
              <a:rPr lang="en-US" dirty="0"/>
              <a:t>Interoperable through APIs.</a:t>
            </a:r>
          </a:p>
          <a:p>
            <a:r>
              <a:rPr lang="en-US" dirty="0"/>
              <a:t>Integrated patient appointment management system</a:t>
            </a:r>
          </a:p>
          <a:p>
            <a:pPr lvl="1"/>
            <a:r>
              <a:rPr lang="en-US" dirty="0"/>
              <a:t>HIV, psychosocial, missed doses, toxicology tests </a:t>
            </a:r>
            <a:r>
              <a:rPr lang="en-US" dirty="0" err="1"/>
              <a:t>etc</a:t>
            </a:r>
            <a:endParaRPr lang="en-US" dirty="0"/>
          </a:p>
        </p:txBody>
      </p:sp>
    </p:spTree>
    <p:extLst>
      <p:ext uri="{BB962C8B-B14F-4D97-AF65-F5344CB8AC3E}">
        <p14:creationId xmlns:p14="http://schemas.microsoft.com/office/powerpoint/2010/main" val="11907693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3D82F9-710D-DC05-4B09-3CE4D5B293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108DB1-1E22-A44C-EC67-46A0DD7E56BB}"/>
              </a:ext>
            </a:extLst>
          </p:cNvPr>
          <p:cNvSpPr>
            <a:spLocks noGrp="1"/>
          </p:cNvSpPr>
          <p:nvPr>
            <p:ph type="title"/>
          </p:nvPr>
        </p:nvSpPr>
        <p:spPr>
          <a:xfrm>
            <a:off x="838200" y="365125"/>
            <a:ext cx="9486900" cy="1325563"/>
          </a:xfrm>
        </p:spPr>
        <p:txBody>
          <a:bodyPr>
            <a:normAutofit/>
          </a:bodyPr>
          <a:lstStyle/>
          <a:p>
            <a:r>
              <a:rPr lang="en-US" b="1" dirty="0">
                <a:latin typeface="+mn-lt"/>
              </a:rPr>
              <a:t>How does the system work?</a:t>
            </a:r>
            <a:endParaRPr lang="en-KE" b="1" dirty="0">
              <a:latin typeface="+mn-lt"/>
            </a:endParaRPr>
          </a:p>
        </p:txBody>
      </p:sp>
      <p:pic>
        <p:nvPicPr>
          <p:cNvPr id="7" name="Picture 6">
            <a:extLst>
              <a:ext uri="{FF2B5EF4-FFF2-40B4-BE49-F238E27FC236}">
                <a16:creationId xmlns:a16="http://schemas.microsoft.com/office/drawing/2014/main" id="{A81845BD-E2DC-D085-2DCE-42F05D30060E}"/>
              </a:ext>
            </a:extLst>
          </p:cNvPr>
          <p:cNvPicPr>
            <a:picLocks noChangeAspect="1"/>
          </p:cNvPicPr>
          <p:nvPr/>
        </p:nvPicPr>
        <p:blipFill>
          <a:blip r:embed="rId2"/>
          <a:stretch>
            <a:fillRect/>
          </a:stretch>
        </p:blipFill>
        <p:spPr>
          <a:xfrm>
            <a:off x="1647886" y="1690688"/>
            <a:ext cx="1463040" cy="1463040"/>
          </a:xfrm>
          <a:prstGeom prst="rect">
            <a:avLst/>
          </a:prstGeom>
        </p:spPr>
      </p:pic>
      <p:pic>
        <p:nvPicPr>
          <p:cNvPr id="9" name="Picture 8">
            <a:extLst>
              <a:ext uri="{FF2B5EF4-FFF2-40B4-BE49-F238E27FC236}">
                <a16:creationId xmlns:a16="http://schemas.microsoft.com/office/drawing/2014/main" id="{6DEB9625-107A-7341-BBF7-7DBA05861651}"/>
              </a:ext>
            </a:extLst>
          </p:cNvPr>
          <p:cNvPicPr>
            <a:picLocks noChangeAspect="1"/>
          </p:cNvPicPr>
          <p:nvPr/>
        </p:nvPicPr>
        <p:blipFill>
          <a:blip r:embed="rId3"/>
          <a:stretch>
            <a:fillRect/>
          </a:stretch>
        </p:blipFill>
        <p:spPr>
          <a:xfrm>
            <a:off x="4850130" y="1690688"/>
            <a:ext cx="1463040" cy="1463040"/>
          </a:xfrm>
          <a:prstGeom prst="rect">
            <a:avLst/>
          </a:prstGeom>
        </p:spPr>
      </p:pic>
      <p:pic>
        <p:nvPicPr>
          <p:cNvPr id="11" name="Picture 10">
            <a:extLst>
              <a:ext uri="{FF2B5EF4-FFF2-40B4-BE49-F238E27FC236}">
                <a16:creationId xmlns:a16="http://schemas.microsoft.com/office/drawing/2014/main" id="{8E3E9673-317F-9234-5874-267FC4681548}"/>
              </a:ext>
            </a:extLst>
          </p:cNvPr>
          <p:cNvPicPr>
            <a:picLocks noChangeAspect="1"/>
          </p:cNvPicPr>
          <p:nvPr/>
        </p:nvPicPr>
        <p:blipFill>
          <a:blip r:embed="rId4"/>
          <a:stretch>
            <a:fillRect/>
          </a:stretch>
        </p:blipFill>
        <p:spPr>
          <a:xfrm>
            <a:off x="8571025" y="1744826"/>
            <a:ext cx="1463040" cy="1463040"/>
          </a:xfrm>
          <a:prstGeom prst="rect">
            <a:avLst/>
          </a:prstGeom>
        </p:spPr>
      </p:pic>
      <p:sp>
        <p:nvSpPr>
          <p:cNvPr id="12" name="Rectangle: Rounded Corners 11">
            <a:extLst>
              <a:ext uri="{FF2B5EF4-FFF2-40B4-BE49-F238E27FC236}">
                <a16:creationId xmlns:a16="http://schemas.microsoft.com/office/drawing/2014/main" id="{1DE80F54-8705-988B-4E64-B570D94FE047}"/>
              </a:ext>
            </a:extLst>
          </p:cNvPr>
          <p:cNvSpPr/>
          <p:nvPr/>
        </p:nvSpPr>
        <p:spPr>
          <a:xfrm>
            <a:off x="838200" y="3704273"/>
            <a:ext cx="3082413" cy="919401"/>
          </a:xfrm>
          <a:prstGeom prst="roundRect">
            <a:avLst/>
          </a:prstGeom>
          <a:solidFill>
            <a:srgbClr val="FF7C80"/>
          </a:solidFill>
          <a:ln>
            <a:noFill/>
          </a:ln>
        </p:spPr>
        <p:style>
          <a:lnRef idx="1">
            <a:schemeClr val="accent2"/>
          </a:lnRef>
          <a:fillRef idx="2">
            <a:schemeClr val="accent2"/>
          </a:fillRef>
          <a:effectRef idx="1">
            <a:schemeClr val="accent2"/>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a:ln>
                  <a:noFill/>
                </a:ln>
                <a:solidFill>
                  <a:srgbClr val="FFFFFF"/>
                </a:solidFill>
                <a:effectLst/>
                <a:uFillTx/>
                <a:latin typeface="+mj-lt"/>
                <a:ea typeface="+mj-ea"/>
                <a:cs typeface="+mj-cs"/>
                <a:sym typeface="Calibri"/>
              </a:rPr>
              <a:t>Search patient by:</a:t>
            </a:r>
          </a:p>
          <a:p>
            <a:pPr marL="0" marR="0" indent="0" algn="ctr" defTabSz="914400" rtl="0" fontAlgn="auto" latinLnBrk="0" hangingPunct="0">
              <a:lnSpc>
                <a:spcPct val="100000"/>
              </a:lnSpc>
              <a:spcBef>
                <a:spcPts val="0"/>
              </a:spcBef>
              <a:spcAft>
                <a:spcPts val="0"/>
              </a:spcAft>
              <a:buClrTx/>
              <a:buSzTx/>
              <a:buFontTx/>
              <a:buNone/>
              <a:tabLst/>
            </a:pPr>
            <a:r>
              <a:rPr lang="en-US" dirty="0">
                <a:solidFill>
                  <a:srgbClr val="FFFFFF"/>
                </a:solidFill>
                <a:latin typeface="+mj-lt"/>
                <a:ea typeface="+mj-ea"/>
                <a:cs typeface="+mj-cs"/>
              </a:rPr>
              <a:t>Name, Unique Identifier (MAT Id), fingerprint</a:t>
            </a:r>
            <a:endParaRPr kumimoji="0" lang="en-US" sz="1800" b="0" i="0" u="none" strike="noStrike" cap="none" spc="0" normalizeH="0" baseline="0" dirty="0">
              <a:ln>
                <a:noFill/>
              </a:ln>
              <a:solidFill>
                <a:srgbClr val="FFFFFF"/>
              </a:solidFill>
              <a:effectLst/>
              <a:uFillTx/>
              <a:latin typeface="+mj-lt"/>
              <a:ea typeface="+mj-ea"/>
              <a:cs typeface="+mj-cs"/>
              <a:sym typeface="Calibri"/>
            </a:endParaRPr>
          </a:p>
        </p:txBody>
      </p:sp>
      <p:sp>
        <p:nvSpPr>
          <p:cNvPr id="13" name="Oval 12">
            <a:extLst>
              <a:ext uri="{FF2B5EF4-FFF2-40B4-BE49-F238E27FC236}">
                <a16:creationId xmlns:a16="http://schemas.microsoft.com/office/drawing/2014/main" id="{FB55FF16-DE33-FCA8-656C-9F479D38E4C8}"/>
              </a:ext>
            </a:extLst>
          </p:cNvPr>
          <p:cNvSpPr/>
          <p:nvPr/>
        </p:nvSpPr>
        <p:spPr>
          <a:xfrm>
            <a:off x="1713026" y="5061125"/>
            <a:ext cx="1108586" cy="779026"/>
          </a:xfrm>
          <a:prstGeom prst="ellipse">
            <a:avLst/>
          </a:prstGeom>
          <a:noFill/>
          <a:ln>
            <a:noFill/>
          </a:ln>
        </p:spPr>
        <p:style>
          <a:lnRef idx="1">
            <a:schemeClr val="accent2"/>
          </a:lnRef>
          <a:fillRef idx="2">
            <a:schemeClr val="accent2"/>
          </a:fillRef>
          <a:effectRef idx="1">
            <a:schemeClr val="accent2"/>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b="1" dirty="0">
                <a:solidFill>
                  <a:srgbClr val="3A3838"/>
                </a:solidFill>
                <a:latin typeface="+mj-lt"/>
                <a:ea typeface="+mj-ea"/>
                <a:cs typeface="+mj-cs"/>
              </a:rPr>
              <a:t>5</a:t>
            </a:r>
            <a:r>
              <a:rPr kumimoji="0" lang="en-US" sz="1800" b="1" i="0" u="none" strike="noStrike" cap="none" spc="0" normalizeH="0" baseline="0" dirty="0">
                <a:ln>
                  <a:noFill/>
                </a:ln>
                <a:solidFill>
                  <a:srgbClr val="3A3838"/>
                </a:solidFill>
                <a:effectLst/>
                <a:uFillTx/>
                <a:latin typeface="+mj-lt"/>
                <a:ea typeface="+mj-ea"/>
                <a:cs typeface="+mj-cs"/>
                <a:sym typeface="Calibri"/>
              </a:rPr>
              <a:t> </a:t>
            </a:r>
          </a:p>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a:ln>
                  <a:noFill/>
                </a:ln>
                <a:solidFill>
                  <a:srgbClr val="3A3838"/>
                </a:solidFill>
                <a:effectLst/>
                <a:uFillTx/>
                <a:latin typeface="+mj-lt"/>
                <a:ea typeface="+mj-ea"/>
                <a:cs typeface="+mj-cs"/>
                <a:sym typeface="Calibri"/>
              </a:rPr>
              <a:t>seconds</a:t>
            </a:r>
          </a:p>
        </p:txBody>
      </p:sp>
      <p:sp>
        <p:nvSpPr>
          <p:cNvPr id="14" name="Rectangle: Rounded Corners 13">
            <a:extLst>
              <a:ext uri="{FF2B5EF4-FFF2-40B4-BE49-F238E27FC236}">
                <a16:creationId xmlns:a16="http://schemas.microsoft.com/office/drawing/2014/main" id="{778F84DC-B7ED-D6A7-326A-1B6E2DB06F1F}"/>
              </a:ext>
            </a:extLst>
          </p:cNvPr>
          <p:cNvSpPr/>
          <p:nvPr/>
        </p:nvSpPr>
        <p:spPr>
          <a:xfrm>
            <a:off x="4274574" y="3704273"/>
            <a:ext cx="2553929" cy="919401"/>
          </a:xfrm>
          <a:prstGeom prst="roundRect">
            <a:avLst/>
          </a:prstGeom>
          <a:solidFill>
            <a:srgbClr val="FFFFFF"/>
          </a:solidFill>
          <a:ln>
            <a:solidFill>
              <a:schemeClr val="tx1"/>
            </a:solidFill>
          </a:ln>
        </p:spPr>
        <p:style>
          <a:lnRef idx="1">
            <a:schemeClr val="accent2"/>
          </a:lnRef>
          <a:fillRef idx="2">
            <a:schemeClr val="accent2"/>
          </a:fillRef>
          <a:effectRef idx="1">
            <a:schemeClr val="accent2"/>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a:ln>
                  <a:noFill/>
                </a:ln>
                <a:solidFill>
                  <a:srgbClr val="3A3838"/>
                </a:solidFill>
                <a:effectLst/>
                <a:uFillTx/>
                <a:latin typeface="+mj-lt"/>
                <a:ea typeface="+mj-ea"/>
                <a:cs typeface="+mj-cs"/>
                <a:sym typeface="Calibri"/>
              </a:rPr>
              <a:t>Dispense by:</a:t>
            </a:r>
          </a:p>
          <a:p>
            <a:pPr marL="0" marR="0" indent="0" algn="ctr" defTabSz="914400" rtl="0" fontAlgn="auto" latinLnBrk="0" hangingPunct="0">
              <a:lnSpc>
                <a:spcPct val="100000"/>
              </a:lnSpc>
              <a:spcBef>
                <a:spcPts val="0"/>
              </a:spcBef>
              <a:spcAft>
                <a:spcPts val="0"/>
              </a:spcAft>
              <a:buClrTx/>
              <a:buSzTx/>
              <a:buFontTx/>
              <a:buNone/>
              <a:tabLst/>
            </a:pPr>
            <a:r>
              <a:rPr lang="en-US" dirty="0">
                <a:solidFill>
                  <a:srgbClr val="3A3838"/>
                </a:solidFill>
                <a:latin typeface="+mj-lt"/>
                <a:ea typeface="+mj-ea"/>
                <a:cs typeface="+mj-cs"/>
              </a:rPr>
              <a:t>Syringe or </a:t>
            </a:r>
            <a:r>
              <a:rPr lang="en-US" dirty="0" err="1">
                <a:solidFill>
                  <a:srgbClr val="3A3838"/>
                </a:solidFill>
                <a:latin typeface="+mj-lt"/>
                <a:ea typeface="+mj-ea"/>
                <a:cs typeface="+mj-cs"/>
              </a:rPr>
              <a:t>Dispensette</a:t>
            </a:r>
            <a:r>
              <a:rPr lang="en-US" dirty="0">
                <a:solidFill>
                  <a:srgbClr val="3A3838"/>
                </a:solidFill>
                <a:latin typeface="+mj-lt"/>
                <a:ea typeface="+mj-ea"/>
                <a:cs typeface="+mj-cs"/>
              </a:rPr>
              <a:t> –S titration machine</a:t>
            </a:r>
            <a:endParaRPr kumimoji="0" lang="en-US" sz="1800" b="0" i="0" u="none" strike="noStrike" cap="none" spc="0" normalizeH="0" baseline="0" dirty="0">
              <a:ln>
                <a:noFill/>
              </a:ln>
              <a:solidFill>
                <a:srgbClr val="3A3838"/>
              </a:solidFill>
              <a:effectLst/>
              <a:uFillTx/>
              <a:latin typeface="+mj-lt"/>
              <a:ea typeface="+mj-ea"/>
              <a:cs typeface="+mj-cs"/>
              <a:sym typeface="Calibri"/>
            </a:endParaRPr>
          </a:p>
        </p:txBody>
      </p:sp>
      <p:sp>
        <p:nvSpPr>
          <p:cNvPr id="15" name="Rectangle: Rounded Corners 14">
            <a:extLst>
              <a:ext uri="{FF2B5EF4-FFF2-40B4-BE49-F238E27FC236}">
                <a16:creationId xmlns:a16="http://schemas.microsoft.com/office/drawing/2014/main" id="{91517F3E-04D6-2E02-176F-664B59DC84D4}"/>
              </a:ext>
            </a:extLst>
          </p:cNvPr>
          <p:cNvSpPr/>
          <p:nvPr/>
        </p:nvSpPr>
        <p:spPr>
          <a:xfrm>
            <a:off x="7251290" y="3691952"/>
            <a:ext cx="4102510" cy="1225868"/>
          </a:xfrm>
          <a:prstGeom prst="roundRect">
            <a:avLst/>
          </a:prstGeom>
          <a:solidFill>
            <a:srgbClr val="003366"/>
          </a:solidFill>
          <a:ln>
            <a:noFill/>
          </a:ln>
        </p:spPr>
        <p:style>
          <a:lnRef idx="1">
            <a:schemeClr val="accent2"/>
          </a:lnRef>
          <a:fillRef idx="2">
            <a:schemeClr val="accent2"/>
          </a:fillRef>
          <a:effectRef idx="1">
            <a:schemeClr val="accent2"/>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b="1" dirty="0">
                <a:solidFill>
                  <a:srgbClr val="FFC000"/>
                </a:solidFill>
                <a:latin typeface="+mj-lt"/>
                <a:ea typeface="+mj-ea"/>
                <a:cs typeface="+mj-cs"/>
              </a:rPr>
              <a:t>Reports generated</a:t>
            </a:r>
            <a:r>
              <a:rPr kumimoji="0" lang="en-US" sz="1800" b="1" i="0" u="none" strike="noStrike" cap="none" spc="0" normalizeH="0" baseline="0" dirty="0">
                <a:ln>
                  <a:noFill/>
                </a:ln>
                <a:solidFill>
                  <a:srgbClr val="FFC000"/>
                </a:solidFill>
                <a:effectLst/>
                <a:uFillTx/>
                <a:latin typeface="+mj-lt"/>
                <a:ea typeface="+mj-ea"/>
                <a:cs typeface="+mj-cs"/>
                <a:sym typeface="Calibri"/>
              </a:rPr>
              <a:t>:</a:t>
            </a:r>
          </a:p>
          <a:p>
            <a:pPr marL="0" marR="0" indent="0" algn="ctr" defTabSz="914400" rtl="0" fontAlgn="auto" latinLnBrk="0" hangingPunct="0">
              <a:lnSpc>
                <a:spcPct val="100000"/>
              </a:lnSpc>
              <a:spcBef>
                <a:spcPts val="0"/>
              </a:spcBef>
              <a:spcAft>
                <a:spcPts val="0"/>
              </a:spcAft>
              <a:buClrTx/>
              <a:buSzTx/>
              <a:buFontTx/>
              <a:buNone/>
              <a:tabLst/>
            </a:pPr>
            <a:r>
              <a:rPr lang="en-US" dirty="0">
                <a:solidFill>
                  <a:srgbClr val="FFC000"/>
                </a:solidFill>
                <a:latin typeface="+mj-lt"/>
                <a:ea typeface="+mj-ea"/>
                <a:cs typeface="+mj-cs"/>
              </a:rPr>
              <a:t>consumption, patient summary, a</a:t>
            </a:r>
            <a:r>
              <a:rPr kumimoji="0" lang="en-US" sz="1800" b="0" i="0" u="none" strike="noStrike" cap="none" spc="0" normalizeH="0" baseline="0" dirty="0">
                <a:ln>
                  <a:noFill/>
                </a:ln>
                <a:solidFill>
                  <a:srgbClr val="FFC000"/>
                </a:solidFill>
                <a:effectLst/>
                <a:uFillTx/>
                <a:latin typeface="+mj-lt"/>
                <a:ea typeface="+mj-ea"/>
                <a:cs typeface="+mj-cs"/>
                <a:sym typeface="Calibri"/>
              </a:rPr>
              <a:t>ppointments,</a:t>
            </a:r>
          </a:p>
          <a:p>
            <a:pPr marL="0" marR="0" indent="0" algn="ctr" defTabSz="914400" rtl="0" fontAlgn="auto" latinLnBrk="0" hangingPunct="0">
              <a:lnSpc>
                <a:spcPct val="100000"/>
              </a:lnSpc>
              <a:spcBef>
                <a:spcPts val="0"/>
              </a:spcBef>
              <a:spcAft>
                <a:spcPts val="0"/>
              </a:spcAft>
              <a:buClrTx/>
              <a:buSzTx/>
              <a:buFontTx/>
              <a:buNone/>
              <a:tabLst/>
            </a:pPr>
            <a:r>
              <a:rPr lang="en-US" dirty="0">
                <a:solidFill>
                  <a:srgbClr val="FFC000"/>
                </a:solidFill>
                <a:latin typeface="+mj-lt"/>
                <a:ea typeface="+mj-ea"/>
                <a:cs typeface="+mj-cs"/>
              </a:rPr>
              <a:t>deleted prescriptions, returns, expiries </a:t>
            </a:r>
            <a:r>
              <a:rPr lang="en-US" dirty="0" err="1">
                <a:solidFill>
                  <a:srgbClr val="FFC000"/>
                </a:solidFill>
                <a:latin typeface="+mj-lt"/>
                <a:ea typeface="+mj-ea"/>
                <a:cs typeface="+mj-cs"/>
              </a:rPr>
              <a:t>etc</a:t>
            </a:r>
            <a:endParaRPr kumimoji="0" lang="en-US" sz="1800" b="0" i="0" u="none" strike="noStrike" cap="none" spc="0" normalizeH="0" baseline="0" dirty="0">
              <a:ln>
                <a:noFill/>
              </a:ln>
              <a:solidFill>
                <a:srgbClr val="FFC000"/>
              </a:solidFill>
              <a:effectLst/>
              <a:uFillTx/>
              <a:latin typeface="+mj-lt"/>
              <a:ea typeface="+mj-ea"/>
              <a:cs typeface="+mj-cs"/>
              <a:sym typeface="Calibri"/>
            </a:endParaRPr>
          </a:p>
        </p:txBody>
      </p:sp>
      <p:sp>
        <p:nvSpPr>
          <p:cNvPr id="16" name="Oval 15">
            <a:extLst>
              <a:ext uri="{FF2B5EF4-FFF2-40B4-BE49-F238E27FC236}">
                <a16:creationId xmlns:a16="http://schemas.microsoft.com/office/drawing/2014/main" id="{CAD84194-AB48-A39B-D6E8-A021BEBBD4D1}"/>
              </a:ext>
            </a:extLst>
          </p:cNvPr>
          <p:cNvSpPr/>
          <p:nvPr/>
        </p:nvSpPr>
        <p:spPr>
          <a:xfrm>
            <a:off x="4850130" y="5092630"/>
            <a:ext cx="1108586" cy="779026"/>
          </a:xfrm>
          <a:prstGeom prst="ellipse">
            <a:avLst/>
          </a:prstGeom>
          <a:noFill/>
          <a:ln>
            <a:noFill/>
          </a:ln>
        </p:spPr>
        <p:style>
          <a:lnRef idx="1">
            <a:schemeClr val="accent2"/>
          </a:lnRef>
          <a:fillRef idx="2">
            <a:schemeClr val="accent2"/>
          </a:fillRef>
          <a:effectRef idx="1">
            <a:schemeClr val="accent2"/>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b="1" dirty="0">
                <a:solidFill>
                  <a:srgbClr val="3A3838"/>
                </a:solidFill>
                <a:latin typeface="+mj-lt"/>
                <a:ea typeface="+mj-ea"/>
                <a:cs typeface="+mj-cs"/>
              </a:rPr>
              <a:t>15</a:t>
            </a:r>
            <a:endParaRPr kumimoji="0" lang="en-US" sz="1800" b="1" i="0" u="none" strike="noStrike" cap="none" spc="0" normalizeH="0" baseline="0" dirty="0">
              <a:ln>
                <a:noFill/>
              </a:ln>
              <a:solidFill>
                <a:srgbClr val="3A3838"/>
              </a:solidFill>
              <a:effectLst/>
              <a:uFillTx/>
              <a:latin typeface="+mj-lt"/>
              <a:ea typeface="+mj-ea"/>
              <a:cs typeface="+mj-cs"/>
              <a:sym typeface="Calibri"/>
            </a:endParaRPr>
          </a:p>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a:ln>
                  <a:noFill/>
                </a:ln>
                <a:solidFill>
                  <a:srgbClr val="3A3838"/>
                </a:solidFill>
                <a:effectLst/>
                <a:uFillTx/>
                <a:latin typeface="+mj-lt"/>
                <a:ea typeface="+mj-ea"/>
                <a:cs typeface="+mj-cs"/>
                <a:sym typeface="Calibri"/>
              </a:rPr>
              <a:t>seconds</a:t>
            </a:r>
          </a:p>
        </p:txBody>
      </p:sp>
      <p:sp>
        <p:nvSpPr>
          <p:cNvPr id="17" name="Oval 16">
            <a:extLst>
              <a:ext uri="{FF2B5EF4-FFF2-40B4-BE49-F238E27FC236}">
                <a16:creationId xmlns:a16="http://schemas.microsoft.com/office/drawing/2014/main" id="{81BD15F0-7E94-075F-115F-8FD0CBC286AC}"/>
              </a:ext>
            </a:extLst>
          </p:cNvPr>
          <p:cNvSpPr/>
          <p:nvPr/>
        </p:nvSpPr>
        <p:spPr>
          <a:xfrm>
            <a:off x="8697861" y="5075453"/>
            <a:ext cx="1108586" cy="779026"/>
          </a:xfrm>
          <a:prstGeom prst="ellipse">
            <a:avLst/>
          </a:prstGeom>
          <a:noFill/>
          <a:ln>
            <a:noFill/>
          </a:ln>
        </p:spPr>
        <p:style>
          <a:lnRef idx="1">
            <a:schemeClr val="accent2"/>
          </a:lnRef>
          <a:fillRef idx="2">
            <a:schemeClr val="accent2"/>
          </a:fillRef>
          <a:effectRef idx="1">
            <a:schemeClr val="accent2"/>
          </a:effectRef>
          <a:fontRef idx="minor">
            <a:schemeClr val="dk1"/>
          </a:fontRef>
        </p:style>
        <p:txBody>
          <a:bodyPr rot="0" spcFirstLastPara="1" vertOverflow="overflow" horzOverflow="overflow" vert="horz" wrap="square" lIns="0" tIns="0" rIns="0" bIns="0"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b="1" dirty="0">
                <a:solidFill>
                  <a:srgbClr val="3A3838"/>
                </a:solidFill>
                <a:latin typeface="+mj-lt"/>
                <a:ea typeface="+mj-ea"/>
                <a:cs typeface="+mj-cs"/>
              </a:rPr>
              <a:t>5 - 90</a:t>
            </a:r>
            <a:endParaRPr kumimoji="0" lang="en-US" sz="1800" b="1" i="0" u="none" strike="noStrike" cap="none" spc="0" normalizeH="0" baseline="0" dirty="0">
              <a:ln>
                <a:noFill/>
              </a:ln>
              <a:solidFill>
                <a:srgbClr val="3A3838"/>
              </a:solidFill>
              <a:effectLst/>
              <a:uFillTx/>
              <a:latin typeface="+mj-lt"/>
              <a:ea typeface="+mj-ea"/>
              <a:cs typeface="+mj-cs"/>
              <a:sym typeface="Calibri"/>
            </a:endParaRPr>
          </a:p>
          <a:p>
            <a:pPr marL="0" marR="0" indent="0" algn="ctr"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a:ln>
                  <a:noFill/>
                </a:ln>
                <a:solidFill>
                  <a:srgbClr val="3A3838"/>
                </a:solidFill>
                <a:effectLst/>
                <a:uFillTx/>
                <a:latin typeface="+mj-lt"/>
                <a:ea typeface="+mj-ea"/>
                <a:cs typeface="+mj-cs"/>
                <a:sym typeface="Calibri"/>
              </a:rPr>
              <a:t>seconds</a:t>
            </a:r>
          </a:p>
        </p:txBody>
      </p:sp>
    </p:spTree>
    <p:extLst>
      <p:ext uri="{BB962C8B-B14F-4D97-AF65-F5344CB8AC3E}">
        <p14:creationId xmlns:p14="http://schemas.microsoft.com/office/powerpoint/2010/main" val="293020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CD4591-453B-0AFF-1EB8-17838ECA9D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53940F-BF40-D0FB-D3CA-CBD98008F7EC}"/>
              </a:ext>
            </a:extLst>
          </p:cNvPr>
          <p:cNvSpPr>
            <a:spLocks noGrp="1"/>
          </p:cNvSpPr>
          <p:nvPr>
            <p:ph type="title"/>
          </p:nvPr>
        </p:nvSpPr>
        <p:spPr>
          <a:xfrm>
            <a:off x="838200" y="365125"/>
            <a:ext cx="9486900" cy="1325563"/>
          </a:xfrm>
        </p:spPr>
        <p:txBody>
          <a:bodyPr>
            <a:normAutofit/>
          </a:bodyPr>
          <a:lstStyle/>
          <a:p>
            <a:r>
              <a:rPr lang="en-US" sz="4000" b="1" dirty="0">
                <a:solidFill>
                  <a:srgbClr val="7030A0"/>
                </a:solidFill>
                <a:latin typeface="+mn-lt"/>
              </a:rPr>
              <a:t>IORPMS - Benefits</a:t>
            </a:r>
            <a:endParaRPr lang="en-KE" sz="4000" b="1" dirty="0">
              <a:solidFill>
                <a:srgbClr val="7030A0"/>
              </a:solidFill>
              <a:latin typeface="+mn-lt"/>
            </a:endParaRPr>
          </a:p>
        </p:txBody>
      </p:sp>
      <p:grpSp>
        <p:nvGrpSpPr>
          <p:cNvPr id="25" name="Group 24">
            <a:extLst>
              <a:ext uri="{FF2B5EF4-FFF2-40B4-BE49-F238E27FC236}">
                <a16:creationId xmlns:a16="http://schemas.microsoft.com/office/drawing/2014/main" id="{C9AE2BFC-4B83-DACB-C8E2-E9D2CB8C6467}"/>
              </a:ext>
            </a:extLst>
          </p:cNvPr>
          <p:cNvGrpSpPr/>
          <p:nvPr/>
        </p:nvGrpSpPr>
        <p:grpSpPr>
          <a:xfrm>
            <a:off x="838200" y="1690688"/>
            <a:ext cx="10407554" cy="3560385"/>
            <a:chOff x="838200" y="2103435"/>
            <a:chExt cx="10407554" cy="3560385"/>
          </a:xfrm>
        </p:grpSpPr>
        <p:sp>
          <p:nvSpPr>
            <p:cNvPr id="6" name="Rectangle 5">
              <a:extLst>
                <a:ext uri="{FF2B5EF4-FFF2-40B4-BE49-F238E27FC236}">
                  <a16:creationId xmlns:a16="http://schemas.microsoft.com/office/drawing/2014/main" id="{A3F530EA-7F34-5AF6-9945-DA9E2CD2844A}"/>
                </a:ext>
              </a:extLst>
            </p:cNvPr>
            <p:cNvSpPr/>
            <p:nvPr/>
          </p:nvSpPr>
          <p:spPr>
            <a:xfrm>
              <a:off x="838200" y="2906973"/>
              <a:ext cx="2314433" cy="2756847"/>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p>
            <a:p>
              <a:pPr algn="ctr"/>
              <a:r>
                <a:rPr lang="en-US" b="1" dirty="0"/>
                <a:t>Digitized Patient Management</a:t>
              </a:r>
              <a:r>
                <a:rPr lang="en-US" dirty="0"/>
                <a:t>:</a:t>
              </a:r>
            </a:p>
            <a:p>
              <a:pPr algn="ctr"/>
              <a:r>
                <a:rPr lang="en-US" dirty="0"/>
                <a:t>One-time registration, role-based access for clinicians, pharmacists, nurses, etc.</a:t>
              </a:r>
            </a:p>
          </p:txBody>
        </p:sp>
        <p:sp>
          <p:nvSpPr>
            <p:cNvPr id="7" name="Rectangle 6">
              <a:extLst>
                <a:ext uri="{FF2B5EF4-FFF2-40B4-BE49-F238E27FC236}">
                  <a16:creationId xmlns:a16="http://schemas.microsoft.com/office/drawing/2014/main" id="{9D11039A-BB1C-25E9-3321-14A80B58D0FF}"/>
                </a:ext>
              </a:extLst>
            </p:cNvPr>
            <p:cNvSpPr/>
            <p:nvPr/>
          </p:nvSpPr>
          <p:spPr>
            <a:xfrm>
              <a:off x="3452601" y="2906972"/>
              <a:ext cx="2643400" cy="2756847"/>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Compliance Safeguards</a:t>
              </a:r>
            </a:p>
            <a:p>
              <a:pPr algn="ctr"/>
              <a:r>
                <a:rPr lang="en-US" dirty="0"/>
                <a:t>Automated dose tracking, blocks duplicate dosing, and enforces appointment management.</a:t>
              </a:r>
            </a:p>
          </p:txBody>
        </p:sp>
        <p:sp>
          <p:nvSpPr>
            <p:cNvPr id="8" name="Rectangle 7">
              <a:extLst>
                <a:ext uri="{FF2B5EF4-FFF2-40B4-BE49-F238E27FC236}">
                  <a16:creationId xmlns:a16="http://schemas.microsoft.com/office/drawing/2014/main" id="{E4ABF460-ADCF-E73C-D175-001557E1E541}"/>
                </a:ext>
              </a:extLst>
            </p:cNvPr>
            <p:cNvSpPr/>
            <p:nvPr/>
          </p:nvSpPr>
          <p:spPr>
            <a:xfrm>
              <a:off x="6404781" y="2906972"/>
              <a:ext cx="2320687" cy="2756847"/>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Interoperability: </a:t>
              </a:r>
            </a:p>
            <a:p>
              <a:pPr algn="ctr"/>
              <a:r>
                <a:rPr lang="en-US" dirty="0"/>
                <a:t>Open-source with options to link with other existing </a:t>
              </a:r>
              <a:r>
                <a:rPr lang="en-US" dirty="0" err="1"/>
                <a:t>softwares</a:t>
              </a:r>
              <a:endParaRPr lang="en-US" dirty="0"/>
            </a:p>
          </p:txBody>
        </p:sp>
        <p:sp>
          <p:nvSpPr>
            <p:cNvPr id="9" name="Rectangle 8">
              <a:extLst>
                <a:ext uri="{FF2B5EF4-FFF2-40B4-BE49-F238E27FC236}">
                  <a16:creationId xmlns:a16="http://schemas.microsoft.com/office/drawing/2014/main" id="{30DEA02A-FA43-6448-CF7F-206AB4E3D218}"/>
                </a:ext>
              </a:extLst>
            </p:cNvPr>
            <p:cNvSpPr/>
            <p:nvPr/>
          </p:nvSpPr>
          <p:spPr>
            <a:xfrm>
              <a:off x="9034248" y="2906972"/>
              <a:ext cx="2211506" cy="2756847"/>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Scalability</a:t>
              </a:r>
            </a:p>
            <a:p>
              <a:pPr algn="ctr"/>
              <a:r>
                <a:rPr lang="en-US" dirty="0"/>
                <a:t>8 modules included</a:t>
              </a:r>
            </a:p>
            <a:p>
              <a:pPr algn="ctr"/>
              <a:r>
                <a:rPr lang="en-US" dirty="0"/>
                <a:t>(</a:t>
              </a:r>
              <a:r>
                <a:rPr lang="en-US" dirty="0" err="1"/>
                <a:t>Psychocosocial</a:t>
              </a:r>
              <a:r>
                <a:rPr lang="en-US" dirty="0"/>
                <a:t>, clinician, laboratory, </a:t>
              </a:r>
              <a:r>
                <a:rPr lang="en-US" dirty="0" err="1"/>
                <a:t>etc</a:t>
              </a:r>
              <a:r>
                <a:rPr lang="en-US" dirty="0"/>
                <a:t>)</a:t>
              </a:r>
            </a:p>
          </p:txBody>
        </p:sp>
        <p:sp>
          <p:nvSpPr>
            <p:cNvPr id="10" name="Oval 9">
              <a:extLst>
                <a:ext uri="{FF2B5EF4-FFF2-40B4-BE49-F238E27FC236}">
                  <a16:creationId xmlns:a16="http://schemas.microsoft.com/office/drawing/2014/main" id="{55B706C4-DBC2-945B-6F8C-C168CA822BA4}"/>
                </a:ext>
              </a:extLst>
            </p:cNvPr>
            <p:cNvSpPr/>
            <p:nvPr/>
          </p:nvSpPr>
          <p:spPr>
            <a:xfrm>
              <a:off x="9507965" y="2103437"/>
              <a:ext cx="1325563" cy="1325563"/>
            </a:xfrm>
            <a:prstGeom prst="ellipse">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6600" b="1" dirty="0"/>
            </a:p>
          </p:txBody>
        </p:sp>
        <p:sp>
          <p:nvSpPr>
            <p:cNvPr id="11" name="Oval 10">
              <a:extLst>
                <a:ext uri="{FF2B5EF4-FFF2-40B4-BE49-F238E27FC236}">
                  <a16:creationId xmlns:a16="http://schemas.microsoft.com/office/drawing/2014/main" id="{E2CE0B61-6816-8694-6B5F-4AE96FFA0BCF}"/>
                </a:ext>
              </a:extLst>
            </p:cNvPr>
            <p:cNvSpPr/>
            <p:nvPr/>
          </p:nvSpPr>
          <p:spPr>
            <a:xfrm>
              <a:off x="6902342" y="2103436"/>
              <a:ext cx="1325563" cy="1325563"/>
            </a:xfrm>
            <a:prstGeom prst="ellipse">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6600" b="1" dirty="0"/>
            </a:p>
          </p:txBody>
        </p:sp>
        <p:sp>
          <p:nvSpPr>
            <p:cNvPr id="12" name="Oval 11">
              <a:extLst>
                <a:ext uri="{FF2B5EF4-FFF2-40B4-BE49-F238E27FC236}">
                  <a16:creationId xmlns:a16="http://schemas.microsoft.com/office/drawing/2014/main" id="{87CD7F94-79B9-813B-D5B0-3B1290B2C0AF}"/>
                </a:ext>
              </a:extLst>
            </p:cNvPr>
            <p:cNvSpPr/>
            <p:nvPr/>
          </p:nvSpPr>
          <p:spPr>
            <a:xfrm>
              <a:off x="4115925" y="2103435"/>
              <a:ext cx="1325563" cy="1325563"/>
            </a:xfrm>
            <a:prstGeom prst="ellipse">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6600" b="1" dirty="0"/>
            </a:p>
          </p:txBody>
        </p:sp>
        <p:sp>
          <p:nvSpPr>
            <p:cNvPr id="13" name="Oval 12">
              <a:extLst>
                <a:ext uri="{FF2B5EF4-FFF2-40B4-BE49-F238E27FC236}">
                  <a16:creationId xmlns:a16="http://schemas.microsoft.com/office/drawing/2014/main" id="{8C9F47FC-943A-39CA-4B6F-3C4A810373A9}"/>
                </a:ext>
              </a:extLst>
            </p:cNvPr>
            <p:cNvSpPr/>
            <p:nvPr/>
          </p:nvSpPr>
          <p:spPr>
            <a:xfrm>
              <a:off x="1329508" y="2103435"/>
              <a:ext cx="1325563" cy="1325563"/>
            </a:xfrm>
            <a:prstGeom prst="ellipse">
              <a:avLst/>
            </a:prstGeom>
            <a:solidFill>
              <a:srgbClr val="FF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6600" b="1" dirty="0"/>
            </a:p>
          </p:txBody>
        </p:sp>
        <p:pic>
          <p:nvPicPr>
            <p:cNvPr id="17" name="Picture 16">
              <a:extLst>
                <a:ext uri="{FF2B5EF4-FFF2-40B4-BE49-F238E27FC236}">
                  <a16:creationId xmlns:a16="http://schemas.microsoft.com/office/drawing/2014/main" id="{666A470D-2A2D-F530-B80F-DE58568E527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99270" y="2278597"/>
              <a:ext cx="975238" cy="975238"/>
            </a:xfrm>
            <a:prstGeom prst="rect">
              <a:avLst/>
            </a:prstGeom>
          </p:spPr>
        </p:pic>
        <p:pic>
          <p:nvPicPr>
            <p:cNvPr id="19" name="Picture 18">
              <a:extLst>
                <a:ext uri="{FF2B5EF4-FFF2-40B4-BE49-F238E27FC236}">
                  <a16:creationId xmlns:a16="http://schemas.microsoft.com/office/drawing/2014/main" id="{683497DF-A3CC-55F0-9B23-A398624573E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32693" y="2442287"/>
              <a:ext cx="731622" cy="731622"/>
            </a:xfrm>
            <a:prstGeom prst="rect">
              <a:avLst/>
            </a:prstGeom>
          </p:spPr>
        </p:pic>
        <p:pic>
          <p:nvPicPr>
            <p:cNvPr id="21" name="Picture 20">
              <a:extLst>
                <a:ext uri="{FF2B5EF4-FFF2-40B4-BE49-F238E27FC236}">
                  <a16:creationId xmlns:a16="http://schemas.microsoft.com/office/drawing/2014/main" id="{0955ABEB-32B7-90B9-ECE6-B813935923F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99408" y="2400501"/>
              <a:ext cx="731429" cy="7314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3" name="Picture 22">
              <a:extLst>
                <a:ext uri="{FF2B5EF4-FFF2-40B4-BE49-F238E27FC236}">
                  <a16:creationId xmlns:a16="http://schemas.microsoft.com/office/drawing/2014/main" id="{95F0ED67-72EF-2D5D-7699-8889C7B4BB3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844988" y="2466764"/>
              <a:ext cx="682667" cy="682667"/>
            </a:xfrm>
            <a:prstGeom prst="rect">
              <a:avLst/>
            </a:prstGeom>
          </p:spPr>
        </p:pic>
      </p:grpSp>
      <p:sp>
        <p:nvSpPr>
          <p:cNvPr id="24" name="Rectangle 23">
            <a:extLst>
              <a:ext uri="{FF2B5EF4-FFF2-40B4-BE49-F238E27FC236}">
                <a16:creationId xmlns:a16="http://schemas.microsoft.com/office/drawing/2014/main" id="{C66F80E3-9D71-BDAF-E145-0CE80030585C}"/>
              </a:ext>
            </a:extLst>
          </p:cNvPr>
          <p:cNvSpPr/>
          <p:nvPr/>
        </p:nvSpPr>
        <p:spPr>
          <a:xfrm>
            <a:off x="838200" y="5599116"/>
            <a:ext cx="10416082" cy="893759"/>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t>A locally developed, free, offline, and open-access semi-automated methadone dispensing system piloted at Shimo La Tewa and Faza clinics.</a:t>
            </a:r>
            <a:endParaRPr lang="en-US" b="1" dirty="0"/>
          </a:p>
        </p:txBody>
      </p:sp>
    </p:spTree>
    <p:extLst>
      <p:ext uri="{BB962C8B-B14F-4D97-AF65-F5344CB8AC3E}">
        <p14:creationId xmlns:p14="http://schemas.microsoft.com/office/powerpoint/2010/main" val="34194565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251fd010-b742-4811-9588-b4703d2012cb"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B45186E328FC649B51464FD47890C2C" ma:contentTypeVersion="18" ma:contentTypeDescription="Create a new document." ma:contentTypeScope="" ma:versionID="807dab642be66d37d10e00fd4b887dee">
  <xsd:schema xmlns:xsd="http://www.w3.org/2001/XMLSchema" xmlns:xs="http://www.w3.org/2001/XMLSchema" xmlns:p="http://schemas.microsoft.com/office/2006/metadata/properties" xmlns:ns3="251fd010-b742-4811-9588-b4703d2012cb" xmlns:ns4="77d4576e-d9d6-4da1-8360-e2ad9ef4ca05" targetNamespace="http://schemas.microsoft.com/office/2006/metadata/properties" ma:root="true" ma:fieldsID="f06c76f61223f66e3b87cb3fcc6a352d" ns3:_="" ns4:_="">
    <xsd:import namespace="251fd010-b742-4811-9588-b4703d2012cb"/>
    <xsd:import namespace="77d4576e-d9d6-4da1-8360-e2ad9ef4ca05"/>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DateTaken" minOccurs="0"/>
                <xsd:element ref="ns3:MediaServiceLocation"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AutoKeyPoints" minOccurs="0"/>
                <xsd:element ref="ns3:MediaServiceKeyPoints" minOccurs="0"/>
                <xsd:element ref="ns3:MediaLengthInSeconds"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51fd010-b742-4811-9588-b4703d2012cb"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Location" ma:index="12" nillable="true" ma:displayName="MediaServiceLocation" ma:descrip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MediaLengthInSeconds" ma:hidden="true" ma:internalName="MediaLengthInSeconds" ma:readOnly="true">
      <xsd:simpleType>
        <xsd:restriction base="dms:Unknown"/>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7d4576e-d9d6-4da1-8360-e2ad9ef4ca05"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D9F3E59-ADB1-4690-9E3F-FC7B6EA73BA8}">
  <ds:schemaRefs>
    <ds:schemaRef ds:uri="http://schemas.microsoft.com/sharepoint/v3/contenttype/forms"/>
  </ds:schemaRefs>
</ds:datastoreItem>
</file>

<file path=customXml/itemProps2.xml><?xml version="1.0" encoding="utf-8"?>
<ds:datastoreItem xmlns:ds="http://schemas.openxmlformats.org/officeDocument/2006/customXml" ds:itemID="{B15D77DB-F3EA-452D-8C5B-7EC3AC5D8960}">
  <ds:schemaRefs>
    <ds:schemaRef ds:uri="http://schemas.openxmlformats.org/package/2006/metadata/core-properties"/>
    <ds:schemaRef ds:uri="http://schemas.microsoft.com/office/2006/metadata/properties"/>
    <ds:schemaRef ds:uri="http://purl.org/dc/terms/"/>
    <ds:schemaRef ds:uri="http://purl.org/dc/elements/1.1/"/>
    <ds:schemaRef ds:uri="251fd010-b742-4811-9588-b4703d2012cb"/>
    <ds:schemaRef ds:uri="http://schemas.microsoft.com/office/infopath/2007/PartnerControls"/>
    <ds:schemaRef ds:uri="http://schemas.microsoft.com/office/2006/documentManagement/types"/>
    <ds:schemaRef ds:uri="77d4576e-d9d6-4da1-8360-e2ad9ef4ca05"/>
    <ds:schemaRef ds:uri="http://www.w3.org/XML/1998/namespace"/>
    <ds:schemaRef ds:uri="http://purl.org/dc/dcmitype/"/>
  </ds:schemaRefs>
</ds:datastoreItem>
</file>

<file path=customXml/itemProps3.xml><?xml version="1.0" encoding="utf-8"?>
<ds:datastoreItem xmlns:ds="http://schemas.openxmlformats.org/officeDocument/2006/customXml" ds:itemID="{AA426EF8-8E40-44D2-A4A6-55E0597503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51fd010-b742-4811-9588-b4703d2012cb"/>
    <ds:schemaRef ds:uri="77d4576e-d9d6-4da1-8360-e2ad9ef4ca0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8233</TotalTime>
  <Words>1574</Words>
  <Application>Microsoft Office PowerPoint</Application>
  <PresentationFormat>Widescreen</PresentationFormat>
  <Paragraphs>272</Paragraphs>
  <Slides>31</Slides>
  <Notes>8</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Calibri Light</vt:lpstr>
      <vt:lpstr>Montserrat Bold</vt:lpstr>
      <vt:lpstr>Open Sans</vt:lpstr>
      <vt:lpstr>Office Theme</vt:lpstr>
      <vt:lpstr>PowerPoint Presentation</vt:lpstr>
      <vt:lpstr>Background</vt:lpstr>
      <vt:lpstr>Coast MAT Implementation journey</vt:lpstr>
      <vt:lpstr>MAT Performance</vt:lpstr>
      <vt:lpstr>Problem Statement</vt:lpstr>
      <vt:lpstr>PowerPoint Presentation</vt:lpstr>
      <vt:lpstr>Our Solution: IORPMS – Local Innovation</vt:lpstr>
      <vt:lpstr>How does the system work?</vt:lpstr>
      <vt:lpstr>IORPMS - Benefits</vt:lpstr>
      <vt:lpstr>IORPMS - Benefits</vt:lpstr>
      <vt:lpstr>Market Opportunity</vt:lpstr>
      <vt:lpstr>Technical Architecture</vt:lpstr>
      <vt:lpstr>PowerPoint Presentation</vt:lpstr>
      <vt:lpstr>New Facility Systems Implementation Process Plan</vt:lpstr>
      <vt:lpstr>1. Project Initiation &amp; Planning</vt:lpstr>
      <vt:lpstr>2. Requirements Gathering &amp; System Assessment</vt:lpstr>
      <vt:lpstr>3. System Setup &amp; Installation</vt:lpstr>
      <vt:lpstr>4. User Training &amp; Capacity Building</vt:lpstr>
      <vt:lpstr>5. Data Migration &amp; Cleaning</vt:lpstr>
      <vt:lpstr>6. On-site Dry Run / Pilot Phase</vt:lpstr>
      <vt:lpstr>7. Post-Implementation Monitoring &amp; Support</vt:lpstr>
      <vt:lpstr>Summary Timeline</vt:lpstr>
      <vt:lpstr>Proposed non-proprietary name  for National rollout</vt:lpstr>
      <vt:lpstr>PowerPoint Presentation</vt:lpstr>
      <vt:lpstr>Cross-learning visit by USAID IP foreign countries Jan 2024</vt:lpstr>
      <vt:lpstr>Cross-learning visit by USAID IP African countries Jan 2024</vt:lpstr>
      <vt:lpstr>Business Model: Sustainable Impact</vt:lpstr>
      <vt:lpstr>The Ask: Join the Revolution</vt:lpstr>
      <vt:lpstr>Testimonials: Voices from the Field</vt:lpstr>
      <vt:lpstr>Our Team: Built for Success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Robinson Karuga</dc:creator>
  <cp:lastModifiedBy>Dr Lyani Simon Sitti</cp:lastModifiedBy>
  <cp:revision>108</cp:revision>
  <dcterms:created xsi:type="dcterms:W3CDTF">2023-05-15T05:21:53Z</dcterms:created>
  <dcterms:modified xsi:type="dcterms:W3CDTF">2025-10-07T16:10:48Z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0x0101003B45186E328FC649B51464FD47890C2C</vt:lpwstr>
  </property>
</Properties>
</file>

<file path=docProps/thumbnail.jpeg>
</file>